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handoutMasterIdLst>
    <p:handoutMasterId r:id="rId50"/>
  </p:handoutMasterIdLst>
  <p:sldIdLst>
    <p:sldId id="669" r:id="rId3"/>
    <p:sldId id="1040" r:id="rId4"/>
    <p:sldId id="1041" r:id="rId5"/>
    <p:sldId id="1162" r:id="rId6"/>
    <p:sldId id="1203" r:id="rId7"/>
    <p:sldId id="341" r:id="rId8"/>
    <p:sldId id="1118" r:id="rId9"/>
    <p:sldId id="1119" r:id="rId10"/>
    <p:sldId id="1166" r:id="rId11"/>
    <p:sldId id="1167" r:id="rId12"/>
    <p:sldId id="1171" r:id="rId13"/>
    <p:sldId id="1165" r:id="rId14"/>
    <p:sldId id="1173" r:id="rId15"/>
    <p:sldId id="1174" r:id="rId16"/>
    <p:sldId id="1176" r:id="rId17"/>
    <p:sldId id="1026" r:id="rId18"/>
    <p:sldId id="1181" r:id="rId19"/>
    <p:sldId id="1027" r:id="rId20"/>
    <p:sldId id="1028" r:id="rId21"/>
    <p:sldId id="1029" r:id="rId22"/>
    <p:sldId id="1030" r:id="rId23"/>
    <p:sldId id="1031" r:id="rId24"/>
    <p:sldId id="1177" r:id="rId25"/>
    <p:sldId id="1178" r:id="rId26"/>
    <p:sldId id="1192" r:id="rId27"/>
    <p:sldId id="1169" r:id="rId28"/>
    <p:sldId id="1183" r:id="rId29"/>
    <p:sldId id="1184" r:id="rId30"/>
    <p:sldId id="1187" r:id="rId31"/>
    <p:sldId id="1185" r:id="rId32"/>
    <p:sldId id="1186" r:id="rId33"/>
    <p:sldId id="1180" r:id="rId34"/>
    <p:sldId id="1189" r:id="rId35"/>
    <p:sldId id="1201" r:id="rId36"/>
    <p:sldId id="1202" r:id="rId37"/>
    <p:sldId id="1197" r:id="rId38"/>
    <p:sldId id="1193" r:id="rId39"/>
    <p:sldId id="1195" r:id="rId40"/>
    <p:sldId id="1196" r:id="rId41"/>
    <p:sldId id="1182" r:id="rId42"/>
    <p:sldId id="1194" r:id="rId43"/>
    <p:sldId id="1200" r:id="rId44"/>
    <p:sldId id="1199" r:id="rId45"/>
    <p:sldId id="1198" r:id="rId46"/>
    <p:sldId id="1179" r:id="rId47"/>
    <p:sldId id="1190" r:id="rId48"/>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CC99"/>
    <a:srgbClr val="4D6997"/>
    <a:srgbClr val="FF9933"/>
    <a:srgbClr val="CCFF99"/>
    <a:srgbClr val="000066"/>
    <a:srgbClr val="9966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8" autoAdjust="0"/>
    <p:restoredTop sz="69612" autoAdjust="0"/>
  </p:normalViewPr>
  <p:slideViewPr>
    <p:cSldViewPr>
      <p:cViewPr>
        <p:scale>
          <a:sx n="91" d="100"/>
          <a:sy n="91" d="100"/>
        </p:scale>
        <p:origin x="1808" y="11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rishavrohitblog.blogspot.com/2013/12/in-mapper-combiner.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16</a:t>
            </a:fld>
            <a:endParaRPr lang="en-US"/>
          </a:p>
        </p:txBody>
      </p:sp>
    </p:spTree>
    <p:extLst>
      <p:ext uri="{BB962C8B-B14F-4D97-AF65-F5344CB8AC3E}">
        <p14:creationId xmlns:p14="http://schemas.microsoft.com/office/powerpoint/2010/main" val="3184712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17</a:t>
            </a:fld>
            <a:endParaRPr lang="en-US"/>
          </a:p>
        </p:txBody>
      </p:sp>
    </p:spTree>
    <p:extLst>
      <p:ext uri="{BB962C8B-B14F-4D97-AF65-F5344CB8AC3E}">
        <p14:creationId xmlns:p14="http://schemas.microsoft.com/office/powerpoint/2010/main" val="3857437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supports very simple but flexible</a:t>
            </a:r>
            <a:r>
              <a:rPr lang="en-SG" baseline="0" dirty="0"/>
              <a:t> data models.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20</a:t>
            </a:fld>
            <a:endParaRPr lang="en-US"/>
          </a:p>
        </p:txBody>
      </p:sp>
    </p:spTree>
    <p:extLst>
      <p:ext uri="{BB962C8B-B14F-4D97-AF65-F5344CB8AC3E}">
        <p14:creationId xmlns:p14="http://schemas.microsoft.com/office/powerpoint/2010/main" val="3383005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If we mostly just need to read and write individual objects, this is a very suitable use-case for key-value stores, and they can execute this very quickly, and support high data volume</a:t>
            </a:r>
          </a:p>
          <a:p>
            <a:endParaRPr lang="en-SG" dirty="0"/>
          </a:p>
          <a:p>
            <a:r>
              <a:rPr lang="en-SG" dirty="0"/>
              <a:t>However, if we need to perform more complex queries over the contents of many values, this is less suitable (such queries can still be supported, but require iterating over many objects, which is less of an ideal use-case)</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21</a:t>
            </a:fld>
            <a:endParaRPr lang="en-US"/>
          </a:p>
        </p:txBody>
      </p:sp>
    </p:spTree>
    <p:extLst>
      <p:ext uri="{BB962C8B-B14F-4D97-AF65-F5344CB8AC3E}">
        <p14:creationId xmlns:p14="http://schemas.microsoft.com/office/powerpoint/2010/main" val="746020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22</a:t>
            </a:fld>
            <a:endParaRPr lang="en-US"/>
          </a:p>
        </p:txBody>
      </p:sp>
    </p:spTree>
    <p:extLst>
      <p:ext uri="{BB962C8B-B14F-4D97-AF65-F5344CB8AC3E}">
        <p14:creationId xmlns:p14="http://schemas.microsoft.com/office/powerpoint/2010/main" val="348387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supports very simple but flexible</a:t>
            </a:r>
            <a:r>
              <a:rPr lang="en-SG" baseline="0" dirty="0"/>
              <a:t> data models.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24</a:t>
            </a:fld>
            <a:endParaRPr lang="en-US"/>
          </a:p>
        </p:txBody>
      </p:sp>
    </p:spTree>
    <p:extLst>
      <p:ext uri="{BB962C8B-B14F-4D97-AF65-F5344CB8AC3E}">
        <p14:creationId xmlns:p14="http://schemas.microsoft.com/office/powerpoint/2010/main" val="564580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difference: in </a:t>
            </a:r>
            <a:r>
              <a:rPr lang="en-US" dirty="0" err="1"/>
              <a:t>mongodb</a:t>
            </a:r>
            <a:r>
              <a:rPr lang="en-US" dirty="0"/>
              <a:t> we don’t have a strict schema, so we cannot assume that all rows have the same fields. E.g. a tuple may not have the “age” field. In this case,  when executing the above Update query, we will not select tuples without the “age” field.  MongoDB has some specific rules on how to handle cases like this, which are out of scope for this class but when using the system, it is important to take into consideration such possibilities.</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30</a:t>
            </a:fld>
            <a:endParaRPr lang="en-US"/>
          </a:p>
        </p:txBody>
      </p:sp>
    </p:spTree>
    <p:extLst>
      <p:ext uri="{BB962C8B-B14F-4D97-AF65-F5344CB8AC3E}">
        <p14:creationId xmlns:p14="http://schemas.microsoft.com/office/powerpoint/2010/main" val="1325249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36</a:t>
            </a:fld>
            <a:endParaRPr lang="en-US"/>
          </a:p>
        </p:txBody>
      </p:sp>
    </p:spTree>
    <p:extLst>
      <p:ext uri="{BB962C8B-B14F-4D97-AF65-F5344CB8AC3E}">
        <p14:creationId xmlns:p14="http://schemas.microsoft.com/office/powerpoint/2010/main" val="245806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42</a:t>
            </a:fld>
            <a:endParaRPr lang="en-US"/>
          </a:p>
        </p:txBody>
      </p:sp>
    </p:spTree>
    <p:extLst>
      <p:ext uri="{BB962C8B-B14F-4D97-AF65-F5344CB8AC3E}">
        <p14:creationId xmlns:p14="http://schemas.microsoft.com/office/powerpoint/2010/main" val="1393001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Duplication means that when updating the table, there is additional costs involved in keeping the tables in sync. So this is a tradeoff between fast reads and writes but additional update costs in NoSQL. In some cases updates may be rare, or even can be ignored, i.e. we allow the tables to go out of sync, which may be fine for some applications (e.g. it may be fine to display a post with the user name “at time of posting”). So in the end it is a tradeoff that has to be carefully made based on profiling, application / business needs etc.</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44</a:t>
            </a:fld>
            <a:endParaRPr lang="en-US"/>
          </a:p>
        </p:txBody>
      </p:sp>
    </p:spTree>
    <p:extLst>
      <p:ext uri="{BB962C8B-B14F-4D97-AF65-F5344CB8AC3E}">
        <p14:creationId xmlns:p14="http://schemas.microsoft.com/office/powerpoint/2010/main" val="2943793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All the tuples from R with the same join key will be encountered ﬁrst, which</a:t>
            </a:r>
          </a:p>
          <a:p>
            <a:r>
              <a:rPr lang="en-SG" dirty="0"/>
              <a:t>the reducer can buﬀer in memory. As the reducer processes each tuple from</a:t>
            </a:r>
          </a:p>
          <a:p>
            <a:r>
              <a:rPr lang="en-SG" dirty="0"/>
              <a:t>S , it is crossed with all the tuples from R. Of course, </a:t>
            </a:r>
            <a:r>
              <a:rPr lang="en-SG" b="1" dirty="0"/>
              <a:t>we are assuming that</a:t>
            </a:r>
          </a:p>
          <a:p>
            <a:r>
              <a:rPr lang="en-SG" b="1" dirty="0"/>
              <a:t>the tuples from R (with the same join key) will ﬁt into memory</a:t>
            </a:r>
            <a:r>
              <a:rPr lang="en-SG" dirty="0"/>
              <a:t>, which is a</a:t>
            </a:r>
          </a:p>
          <a:p>
            <a:r>
              <a:rPr lang="en-SG" dirty="0"/>
              <a:t>limitation of this algorithm (and why we want to control the sort order so that</a:t>
            </a:r>
          </a:p>
          <a:p>
            <a:r>
              <a:rPr lang="en-SG" dirty="0"/>
              <a:t>the smaller dataset comes ﬁrst).</a:t>
            </a:r>
          </a:p>
          <a:p>
            <a:endParaRPr lang="en-SG" dirty="0"/>
          </a:p>
          <a:p>
            <a:endParaRPr lang="en-SG" dirty="0"/>
          </a:p>
          <a:p>
            <a:r>
              <a:rPr lang="en-SG" dirty="0"/>
              <a:t>The basic idea behind the reduce-side join is to repartition the two datasets by the join key. The approach isn’t particularly efficient since it requires </a:t>
            </a:r>
            <a:r>
              <a:rPr lang="en-SG" dirty="0" err="1"/>
              <a:t>shuf</a:t>
            </a:r>
            <a:r>
              <a:rPr lang="en-SG" dirty="0"/>
              <a:t>- fling both datasets across the network.</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a:t>
            </a:fld>
            <a:endParaRPr lang="en-US"/>
          </a:p>
        </p:txBody>
      </p:sp>
    </p:spTree>
    <p:extLst>
      <p:ext uri="{BB962C8B-B14F-4D97-AF65-F5344CB8AC3E}">
        <p14:creationId xmlns:p14="http://schemas.microsoft.com/office/powerpoint/2010/main" val="3969452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45</a:t>
            </a:fld>
            <a:endParaRPr lang="en-US"/>
          </a:p>
        </p:txBody>
      </p:sp>
    </p:spTree>
    <p:extLst>
      <p:ext uri="{BB962C8B-B14F-4D97-AF65-F5344CB8AC3E}">
        <p14:creationId xmlns:p14="http://schemas.microsoft.com/office/powerpoint/2010/main" val="6251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a:t>
            </a:fld>
            <a:endParaRPr lang="en-US"/>
          </a:p>
        </p:txBody>
      </p:sp>
    </p:spTree>
    <p:extLst>
      <p:ext uri="{BB962C8B-B14F-4D97-AF65-F5344CB8AC3E}">
        <p14:creationId xmlns:p14="http://schemas.microsoft.com/office/powerpoint/2010/main" val="1791907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5</a:t>
            </a:fld>
            <a:endParaRPr lang="en-US"/>
          </a:p>
        </p:txBody>
      </p:sp>
    </p:spTree>
    <p:extLst>
      <p:ext uri="{BB962C8B-B14F-4D97-AF65-F5344CB8AC3E}">
        <p14:creationId xmlns:p14="http://schemas.microsoft.com/office/powerpoint/2010/main" val="229582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apply this to the </a:t>
            </a:r>
            <a:r>
              <a:rPr lang="en-SG" dirty="0" err="1"/>
              <a:t>MapReduce</a:t>
            </a:r>
            <a:r>
              <a:rPr lang="en-SG" dirty="0"/>
              <a:t> framework,</a:t>
            </a:r>
            <a:r>
              <a:rPr lang="en-SG" baseline="0" dirty="0"/>
              <a:t> </a:t>
            </a:r>
            <a:r>
              <a:rPr lang="en-SG" dirty="0"/>
              <a:t>we find the cluster membership for each point in the mapper, emitting the point’s nearest cluster number as the key and the point itself as the value. The points are extended by one dimension and initialized to a value of one to represent the count for cluster normalization. For simplicity, we load the current cluster estimate into memory in the mapper; however, later we will discuss a method that can be used when the clusters are too large to fit into memory. The </a:t>
            </a:r>
            <a:r>
              <a:rPr lang="en-SG" dirty="0" err="1"/>
              <a:t>MapReduce</a:t>
            </a:r>
            <a:r>
              <a:rPr lang="en-SG" dirty="0"/>
              <a:t> framework will group the points by their nearest cluster. The reducer sums all of the points and normalizes to produce the updated cluster </a:t>
            </a:r>
            <a:r>
              <a:rPr lang="en-SG" dirty="0" err="1"/>
              <a:t>center</a:t>
            </a:r>
            <a:r>
              <a:rPr lang="en-SG" dirty="0"/>
              <a:t>, which is emitted as the value with the key being the cluster number. A ‘driver’ program orchestrates the communication of the new clusters to the mapper during the next k-means iteration. In practice the previous implementation will perform poorly as the entire dataset will be transferred over the network during the shuffle phase, resulting in a bottleneck due to the high network traffic. We can dramatically improve the performance by observing that the cluster mean computation requires the sum of all of the points and their cardinality.</a:t>
            </a:r>
            <a:endParaRPr lang="en-US" altLang="zh-CN"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a:t>
            </a:fld>
            <a:endParaRPr lang="en-US"/>
          </a:p>
        </p:txBody>
      </p:sp>
    </p:spTree>
    <p:extLst>
      <p:ext uri="{BB962C8B-B14F-4D97-AF65-F5344CB8AC3E}">
        <p14:creationId xmlns:p14="http://schemas.microsoft.com/office/powerpoint/2010/main" val="412917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u="none" strike="noStrike" kern="1200" dirty="0">
                <a:solidFill>
                  <a:schemeClr val="tx1"/>
                </a:solidFill>
                <a:effectLst/>
                <a:latin typeface="Arial" charset="0"/>
                <a:ea typeface="+mn-ea"/>
                <a:cs typeface="+mn-cs"/>
                <a:hlinkClick r:id="rId3"/>
              </a:rPr>
              <a:t>In-Mapper Combiner</a:t>
            </a:r>
            <a:endParaRPr lang="en-SG" sz="1200" b="0" i="0" kern="1200" dirty="0">
              <a:solidFill>
                <a:schemeClr val="tx1"/>
              </a:solidFill>
              <a:effectLst/>
              <a:latin typeface="Arial" charset="0"/>
              <a:ea typeface="+mn-ea"/>
              <a:cs typeface="+mn-cs"/>
            </a:endParaRPr>
          </a:p>
          <a:p>
            <a:endParaRPr lang="en-US" dirty="0"/>
          </a:p>
          <a:p>
            <a:r>
              <a:rPr lang="en-SG" dirty="0"/>
              <a:t>By using the in-mapper combining design pattern, the initial algorithm is modified to not emit during calls to the Map method, and instead accumulate the partial sums until the Close method is called after all of the input has been processed.</a:t>
            </a:r>
            <a:r>
              <a:rPr lang="en-SG" baseline="0" dirty="0"/>
              <a:t> </a:t>
            </a:r>
            <a:r>
              <a:rPr lang="en-SG" dirty="0"/>
              <a:t>This decreases the amount of data that is emitted between the mapper to the combiner and the time taken to sort the mapper’s output for the combiner. </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8</a:t>
            </a:fld>
            <a:endParaRPr lang="en-US"/>
          </a:p>
        </p:txBody>
      </p:sp>
    </p:spTree>
    <p:extLst>
      <p:ext uri="{BB962C8B-B14F-4D97-AF65-F5344CB8AC3E}">
        <p14:creationId xmlns:p14="http://schemas.microsoft.com/office/powerpoint/2010/main" val="3895461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9</a:t>
            </a:fld>
            <a:endParaRPr lang="en-US"/>
          </a:p>
        </p:txBody>
      </p:sp>
    </p:spTree>
    <p:extLst>
      <p:ext uri="{BB962C8B-B14F-4D97-AF65-F5344CB8AC3E}">
        <p14:creationId xmlns:p14="http://schemas.microsoft.com/office/powerpoint/2010/main" val="419129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NoSQL databases are just databases that don’t fit the traditional mold of relational databases. They are quite diverse and it is not that there is any one thing common to all of them – they are just different from traditional relational </a:t>
            </a:r>
            <a:r>
              <a:rPr lang="en-US" dirty="0" err="1"/>
              <a:t>DBs.</a:t>
            </a:r>
            <a:endParaRPr lang="en-US" dirty="0"/>
          </a:p>
          <a:p>
            <a:endParaRPr lang="en-US" dirty="0"/>
          </a:p>
          <a:p>
            <a:r>
              <a:rPr lang="en-US" dirty="0"/>
              <a:t>Not Only SQL: represents the philosophy that NoSQL shouldn’t be a substitute for relational databases – they each have the tasks they are most suitable for, and can be used alongside one another.</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10</a:t>
            </a:fld>
            <a:endParaRPr lang="en-US"/>
          </a:p>
        </p:txBody>
      </p:sp>
    </p:spTree>
    <p:extLst>
      <p:ext uri="{BB962C8B-B14F-4D97-AF65-F5344CB8AC3E}">
        <p14:creationId xmlns:p14="http://schemas.microsoft.com/office/powerpoint/2010/main" val="388241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application data is growing faster than business transaction data (which we would generally use relational DBs for). This is the gap that NoSQL is trying to address – large volumes of web application data that is not nicely structured and fitting into the use-cases associated with standard relational </a:t>
            </a:r>
            <a:r>
              <a:rPr lang="en-US" dirty="0" err="1"/>
              <a:t>DBs.</a:t>
            </a:r>
            <a:r>
              <a:rPr lang="en-US" dirty="0"/>
              <a:t> </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14</a:t>
            </a:fld>
            <a:endParaRPr lang="en-US"/>
          </a:p>
        </p:txBody>
      </p:sp>
    </p:spTree>
    <p:extLst>
      <p:ext uri="{BB962C8B-B14F-4D97-AF65-F5344CB8AC3E}">
        <p14:creationId xmlns:p14="http://schemas.microsoft.com/office/powerpoint/2010/main" val="1411806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15211342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905750" cy="914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68096" y="2286000"/>
            <a:ext cx="7290055"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dirty="0"/>
              <a:t>9/15/23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7705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4" r:id="rId5"/>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0298CD5-6C1E-4009-B41F-6DF62E31D3BE}" type="datetimeFigureOut">
              <a:rPr lang="en-US" dirty="0"/>
              <a:pPr/>
              <a:t>9/15/23</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4FAB73BC-B049-4115-A692-8D63A059BFB8}" type="slidenum">
              <a:rPr lang="en-US" dirty="0"/>
              <a:pPr/>
              <a:t>‹#›</a:t>
            </a:fld>
            <a:endParaRPr lang="en-US"/>
          </a:p>
        </p:txBody>
      </p:sp>
      <p:sp>
        <p:nvSpPr>
          <p:cNvPr id="8" name="Rectangle 2">
            <a:extLst>
              <a:ext uri="{FF2B5EF4-FFF2-40B4-BE49-F238E27FC236}">
                <a16:creationId xmlns:a16="http://schemas.microsoft.com/office/drawing/2014/main" id="{D5469002-6826-4D4A-A92B-D305CEE92FC6}"/>
              </a:ext>
            </a:extLst>
          </p:cNvPr>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9" name="Rectangle 3">
            <a:extLst>
              <a:ext uri="{FF2B5EF4-FFF2-40B4-BE49-F238E27FC236}">
                <a16:creationId xmlns:a16="http://schemas.microsoft.com/office/drawing/2014/main" id="{9E6253B5-D1C0-2E40-898F-87242FE3544A}"/>
              </a:ext>
            </a:extLst>
          </p:cNvPr>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6561334"/>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685800" rtl="0" eaLnBrk="1" latinLnBrk="0" hangingPunct="1">
        <a:lnSpc>
          <a:spcPct val="80000"/>
        </a:lnSpc>
        <a:spcBef>
          <a:spcPct val="0"/>
        </a:spcBef>
        <a:buNone/>
        <a:defRPr sz="3200" b="1" kern="1200" cap="none" spc="75" baseline="0">
          <a:solidFill>
            <a:schemeClr val="tx1">
              <a:lumMod val="95000"/>
              <a:lumOff val="5000"/>
            </a:schemeClr>
          </a:solidFill>
          <a:latin typeface="+mn-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tiff"/></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SG" sz="3600" dirty="0">
                <a:solidFill>
                  <a:schemeClr val="bg2"/>
                </a:solidFill>
                <a:latin typeface="Gill Sans"/>
                <a:cs typeface="Gill Sans"/>
              </a:rPr>
              <a:t>CS4225/CS5425 Big Data Systems for Data Science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Bryan Hooi</a:t>
            </a:r>
          </a:p>
          <a:p>
            <a:pPr defTabSz="914259" eaLnBrk="1" hangingPunct="1">
              <a:buClr>
                <a:srgbClr val="5675A9"/>
              </a:buClr>
              <a:buSzPct val="75000"/>
              <a:defRPr/>
            </a:pPr>
            <a:r>
              <a:rPr lang="en-US" sz="2000" b="0" kern="0" dirty="0">
                <a:solidFill>
                  <a:schemeClr val="bg2"/>
                </a:solidFill>
                <a:latin typeface="Gill Sans"/>
                <a:cs typeface="Gill Sans"/>
              </a:rPr>
              <a:t>School of Computing</a:t>
            </a:r>
          </a:p>
          <a:p>
            <a:pPr defTabSz="914259" eaLnBrk="1" hangingPunct="1">
              <a:buClr>
                <a:srgbClr val="5675A9"/>
              </a:buClr>
              <a:buSzPct val="75000"/>
              <a:defRPr/>
            </a:pPr>
            <a:r>
              <a:rPr lang="en-US" sz="2000" b="0" kern="0" dirty="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dirty="0" err="1">
                <a:solidFill>
                  <a:schemeClr val="bg2"/>
                </a:solidFill>
                <a:latin typeface="Gill Sans"/>
                <a:cs typeface="Gill Sans"/>
              </a:rPr>
              <a:t>bhooi@comp.nus.edu.sg</a:t>
            </a:r>
            <a:endParaRPr lang="en-US" sz="2000" b="0" kern="0" dirty="0">
              <a:solidFill>
                <a:schemeClr val="bg2"/>
              </a:solidFill>
              <a:latin typeface="Gill Sans"/>
              <a:cs typeface="Gill Sans"/>
            </a:endParaRP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dirty="0">
                <a:solidFill>
                  <a:schemeClr val="bg2"/>
                </a:solidFill>
                <a:latin typeface="Gill Sans"/>
                <a:cs typeface="Gill Sans"/>
              </a:rPr>
              <a:t>NoSQL Overview</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D5EF2-0F8F-F74A-893F-F6E0A7BE9111}"/>
              </a:ext>
            </a:extLst>
          </p:cNvPr>
          <p:cNvSpPr>
            <a:spLocks noGrp="1"/>
          </p:cNvSpPr>
          <p:nvPr>
            <p:ph idx="1"/>
          </p:nvPr>
        </p:nvSpPr>
        <p:spPr>
          <a:xfrm>
            <a:off x="381000" y="1066800"/>
            <a:ext cx="8458200" cy="3962400"/>
          </a:xfrm>
        </p:spPr>
        <p:txBody>
          <a:bodyPr>
            <a:normAutofit lnSpcReduction="10000"/>
          </a:bodyPr>
          <a:lstStyle/>
          <a:p>
            <a:r>
              <a:rPr lang="en-US" dirty="0"/>
              <a:t>NoSQL mainly refers to a </a:t>
            </a:r>
            <a:r>
              <a:rPr lang="en-US" b="1" dirty="0"/>
              <a:t>non-relational database</a:t>
            </a:r>
            <a:r>
              <a:rPr lang="en-US" dirty="0"/>
              <a:t>, i.e. it stores data in a format other than relational tables</a:t>
            </a:r>
          </a:p>
          <a:p>
            <a:r>
              <a:rPr lang="en-US" dirty="0"/>
              <a:t>”SQL” here refers to traditional relational database management systems (“DBMS”)  </a:t>
            </a:r>
          </a:p>
          <a:p>
            <a:pPr lvl="1"/>
            <a:r>
              <a:rPr lang="en-US" dirty="0">
                <a:solidFill>
                  <a:srgbClr val="00B050"/>
                </a:solidFill>
              </a:rPr>
              <a:t>(This is a slight misnomer; here “SQL” is used to refer to relational databases, not the querying language. In fact, NoSQL systems can involve SQL-like querying languages in many cases.)</a:t>
            </a:r>
          </a:p>
          <a:p>
            <a:r>
              <a:rPr lang="en-US" dirty="0"/>
              <a:t>NoSQL has come to stand for “Not Only SQL”, i.e. using relational and non-relational databases alongside one another, each for the tasks they are most suited for</a:t>
            </a:r>
          </a:p>
        </p:txBody>
      </p:sp>
      <p:sp>
        <p:nvSpPr>
          <p:cNvPr id="3" name="Title 2">
            <a:extLst>
              <a:ext uri="{FF2B5EF4-FFF2-40B4-BE49-F238E27FC236}">
                <a16:creationId xmlns:a16="http://schemas.microsoft.com/office/drawing/2014/main" id="{639ED110-7FA7-6A42-858A-2CB9077595B0}"/>
              </a:ext>
            </a:extLst>
          </p:cNvPr>
          <p:cNvSpPr>
            <a:spLocks noGrp="1"/>
          </p:cNvSpPr>
          <p:nvPr>
            <p:ph type="title"/>
          </p:nvPr>
        </p:nvSpPr>
        <p:spPr/>
        <p:txBody>
          <a:bodyPr/>
          <a:lstStyle/>
          <a:p>
            <a:r>
              <a:rPr lang="en-US" dirty="0"/>
              <a:t>What is NoSQL?</a:t>
            </a:r>
          </a:p>
        </p:txBody>
      </p:sp>
      <p:sp>
        <p:nvSpPr>
          <p:cNvPr id="4" name="Slide Number Placeholder 3">
            <a:extLst>
              <a:ext uri="{FF2B5EF4-FFF2-40B4-BE49-F238E27FC236}">
                <a16:creationId xmlns:a16="http://schemas.microsoft.com/office/drawing/2014/main" id="{F6ACBA23-A00B-1D46-928F-8758C867CF7D}"/>
              </a:ext>
            </a:extLst>
          </p:cNvPr>
          <p:cNvSpPr>
            <a:spLocks noGrp="1"/>
          </p:cNvSpPr>
          <p:nvPr>
            <p:ph type="sldNum" sz="quarter" idx="10"/>
          </p:nvPr>
        </p:nvSpPr>
        <p:spPr/>
        <p:txBody>
          <a:bodyPr/>
          <a:lstStyle/>
          <a:p>
            <a:fld id="{95C605C4-1F5B-4B2B-8458-3FC432AF1FAC}" type="slidenum">
              <a:rPr lang="en-US" smtClean="0"/>
              <a:t>10</a:t>
            </a:fld>
            <a:endParaRPr lang="en-US"/>
          </a:p>
        </p:txBody>
      </p:sp>
      <p:pic>
        <p:nvPicPr>
          <p:cNvPr id="7" name="Picture 6">
            <a:extLst>
              <a:ext uri="{FF2B5EF4-FFF2-40B4-BE49-F238E27FC236}">
                <a16:creationId xmlns:a16="http://schemas.microsoft.com/office/drawing/2014/main" id="{BD9787A7-CE0B-B440-82AB-F2D1807722A1}"/>
              </a:ext>
            </a:extLst>
          </p:cNvPr>
          <p:cNvPicPr>
            <a:picLocks noChangeAspect="1"/>
          </p:cNvPicPr>
          <p:nvPr/>
        </p:nvPicPr>
        <p:blipFill>
          <a:blip r:embed="rId3"/>
          <a:stretch>
            <a:fillRect/>
          </a:stretch>
        </p:blipFill>
        <p:spPr>
          <a:xfrm>
            <a:off x="977900" y="4839834"/>
            <a:ext cx="6508750" cy="2036309"/>
          </a:xfrm>
          <a:prstGeom prst="rect">
            <a:avLst/>
          </a:prstGeom>
        </p:spPr>
      </p:pic>
    </p:spTree>
    <p:extLst>
      <p:ext uri="{BB962C8B-B14F-4D97-AF65-F5344CB8AC3E}">
        <p14:creationId xmlns:p14="http://schemas.microsoft.com/office/powerpoint/2010/main" val="5370849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A5D361-8939-6E43-8784-B9C209895F9E}"/>
              </a:ext>
            </a:extLst>
          </p:cNvPr>
          <p:cNvSpPr>
            <a:spLocks noGrp="1"/>
          </p:cNvSpPr>
          <p:nvPr>
            <p:ph idx="1"/>
          </p:nvPr>
        </p:nvSpPr>
        <p:spPr>
          <a:xfrm>
            <a:off x="1246614" y="2742643"/>
            <a:ext cx="6761937" cy="626672"/>
          </a:xfrm>
        </p:spPr>
        <p:txBody>
          <a:bodyPr>
            <a:normAutofit fontScale="85000" lnSpcReduction="10000"/>
          </a:bodyPr>
          <a:lstStyle/>
          <a:p>
            <a:pPr marL="0" indent="0">
              <a:buNone/>
            </a:pPr>
            <a:r>
              <a:rPr lang="en-US" dirty="0"/>
              <a:t>Traditional Relational Database Management System (DBMS)</a:t>
            </a:r>
          </a:p>
        </p:txBody>
      </p:sp>
      <p:sp>
        <p:nvSpPr>
          <p:cNvPr id="3" name="Title 2">
            <a:extLst>
              <a:ext uri="{FF2B5EF4-FFF2-40B4-BE49-F238E27FC236}">
                <a16:creationId xmlns:a16="http://schemas.microsoft.com/office/drawing/2014/main" id="{307C5843-AEB0-A04C-A095-164A7CE377B2}"/>
              </a:ext>
            </a:extLst>
          </p:cNvPr>
          <p:cNvSpPr>
            <a:spLocks noGrp="1"/>
          </p:cNvSpPr>
          <p:nvPr>
            <p:ph type="title"/>
          </p:nvPr>
        </p:nvSpPr>
        <p:spPr/>
        <p:txBody>
          <a:bodyPr/>
          <a:lstStyle/>
          <a:p>
            <a:r>
              <a:rPr lang="en-US" dirty="0"/>
              <a:t>What is NoSQL?</a:t>
            </a:r>
          </a:p>
        </p:txBody>
      </p:sp>
      <p:sp>
        <p:nvSpPr>
          <p:cNvPr id="4" name="Slide Number Placeholder 3">
            <a:extLst>
              <a:ext uri="{FF2B5EF4-FFF2-40B4-BE49-F238E27FC236}">
                <a16:creationId xmlns:a16="http://schemas.microsoft.com/office/drawing/2014/main" id="{0DCE3580-67DB-0F45-BCA5-749BCB7E2D6A}"/>
              </a:ext>
            </a:extLst>
          </p:cNvPr>
          <p:cNvSpPr>
            <a:spLocks noGrp="1"/>
          </p:cNvSpPr>
          <p:nvPr>
            <p:ph type="sldNum" sz="quarter" idx="10"/>
          </p:nvPr>
        </p:nvSpPr>
        <p:spPr/>
        <p:txBody>
          <a:bodyPr/>
          <a:lstStyle/>
          <a:p>
            <a:fld id="{95C605C4-1F5B-4B2B-8458-3FC432AF1FAC}" type="slidenum">
              <a:rPr lang="en-US" smtClean="0"/>
              <a:t>11</a:t>
            </a:fld>
            <a:endParaRPr lang="en-US"/>
          </a:p>
        </p:txBody>
      </p:sp>
      <p:pic>
        <p:nvPicPr>
          <p:cNvPr id="5" name="Picture 4">
            <a:extLst>
              <a:ext uri="{FF2B5EF4-FFF2-40B4-BE49-F238E27FC236}">
                <a16:creationId xmlns:a16="http://schemas.microsoft.com/office/drawing/2014/main" id="{BAE5E53A-E95F-3A49-90C0-3C1FF0E94400}"/>
              </a:ext>
            </a:extLst>
          </p:cNvPr>
          <p:cNvPicPr>
            <a:picLocks noChangeAspect="1"/>
          </p:cNvPicPr>
          <p:nvPr/>
        </p:nvPicPr>
        <p:blipFill>
          <a:blip r:embed="rId2"/>
          <a:stretch>
            <a:fillRect/>
          </a:stretch>
        </p:blipFill>
        <p:spPr>
          <a:xfrm>
            <a:off x="2686864" y="814906"/>
            <a:ext cx="3881438" cy="1840163"/>
          </a:xfrm>
          <a:prstGeom prst="rect">
            <a:avLst/>
          </a:prstGeom>
        </p:spPr>
      </p:pic>
      <p:pic>
        <p:nvPicPr>
          <p:cNvPr id="6" name="Picture 5">
            <a:extLst>
              <a:ext uri="{FF2B5EF4-FFF2-40B4-BE49-F238E27FC236}">
                <a16:creationId xmlns:a16="http://schemas.microsoft.com/office/drawing/2014/main" id="{9B2F50A3-4FCC-F841-BA98-E71D922E5B12}"/>
              </a:ext>
            </a:extLst>
          </p:cNvPr>
          <p:cNvPicPr>
            <a:picLocks noChangeAspect="1"/>
          </p:cNvPicPr>
          <p:nvPr/>
        </p:nvPicPr>
        <p:blipFill>
          <a:blip r:embed="rId3"/>
          <a:stretch>
            <a:fillRect/>
          </a:stretch>
        </p:blipFill>
        <p:spPr>
          <a:xfrm>
            <a:off x="627991" y="3488547"/>
            <a:ext cx="3328041" cy="2458021"/>
          </a:xfrm>
          <a:prstGeom prst="rect">
            <a:avLst/>
          </a:prstGeom>
        </p:spPr>
      </p:pic>
      <p:sp>
        <p:nvSpPr>
          <p:cNvPr id="7" name="Content Placeholder 1">
            <a:extLst>
              <a:ext uri="{FF2B5EF4-FFF2-40B4-BE49-F238E27FC236}">
                <a16:creationId xmlns:a16="http://schemas.microsoft.com/office/drawing/2014/main" id="{25F83B6D-C1D8-7049-A3D4-C598E6F054E6}"/>
              </a:ext>
            </a:extLst>
          </p:cNvPr>
          <p:cNvSpPr txBox="1">
            <a:spLocks/>
          </p:cNvSpPr>
          <p:nvPr/>
        </p:nvSpPr>
        <p:spPr bwMode="auto">
          <a:xfrm>
            <a:off x="2292012" y="6104467"/>
            <a:ext cx="1822788" cy="76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b="0" kern="0" dirty="0"/>
              <a:t> (Document Store)</a:t>
            </a:r>
          </a:p>
        </p:txBody>
      </p:sp>
      <p:pic>
        <p:nvPicPr>
          <p:cNvPr id="9" name="Picture 8">
            <a:extLst>
              <a:ext uri="{FF2B5EF4-FFF2-40B4-BE49-F238E27FC236}">
                <a16:creationId xmlns:a16="http://schemas.microsoft.com/office/drawing/2014/main" id="{06FB79E4-0CCF-6042-A1D4-0585421FC0D6}"/>
              </a:ext>
            </a:extLst>
          </p:cNvPr>
          <p:cNvPicPr>
            <a:picLocks noChangeAspect="1"/>
          </p:cNvPicPr>
          <p:nvPr/>
        </p:nvPicPr>
        <p:blipFill>
          <a:blip r:embed="rId4"/>
          <a:stretch>
            <a:fillRect/>
          </a:stretch>
        </p:blipFill>
        <p:spPr>
          <a:xfrm>
            <a:off x="4285106" y="5846586"/>
            <a:ext cx="2362200" cy="874889"/>
          </a:xfrm>
          <a:prstGeom prst="rect">
            <a:avLst/>
          </a:prstGeom>
        </p:spPr>
      </p:pic>
      <p:pic>
        <p:nvPicPr>
          <p:cNvPr id="11" name="Picture 10">
            <a:extLst>
              <a:ext uri="{FF2B5EF4-FFF2-40B4-BE49-F238E27FC236}">
                <a16:creationId xmlns:a16="http://schemas.microsoft.com/office/drawing/2014/main" id="{1A0F50D8-5A72-A34F-82BD-57CF40CB0463}"/>
              </a:ext>
            </a:extLst>
          </p:cNvPr>
          <p:cNvPicPr>
            <a:picLocks noChangeAspect="1"/>
          </p:cNvPicPr>
          <p:nvPr/>
        </p:nvPicPr>
        <p:blipFill>
          <a:blip r:embed="rId5"/>
          <a:stretch>
            <a:fillRect/>
          </a:stretch>
        </p:blipFill>
        <p:spPr>
          <a:xfrm>
            <a:off x="8487" y="5985235"/>
            <a:ext cx="2316862" cy="710006"/>
          </a:xfrm>
          <a:prstGeom prst="rect">
            <a:avLst/>
          </a:prstGeom>
        </p:spPr>
      </p:pic>
      <p:sp>
        <p:nvSpPr>
          <p:cNvPr id="12" name="Content Placeholder 1">
            <a:extLst>
              <a:ext uri="{FF2B5EF4-FFF2-40B4-BE49-F238E27FC236}">
                <a16:creationId xmlns:a16="http://schemas.microsoft.com/office/drawing/2014/main" id="{012BE286-AE24-9B44-8A72-7BDBB84A0014}"/>
              </a:ext>
            </a:extLst>
          </p:cNvPr>
          <p:cNvSpPr txBox="1">
            <a:spLocks/>
          </p:cNvSpPr>
          <p:nvPr/>
        </p:nvSpPr>
        <p:spPr bwMode="auto">
          <a:xfrm>
            <a:off x="6624637" y="5989406"/>
            <a:ext cx="2667000" cy="76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b="0" kern="0" dirty="0"/>
              <a:t> (Key-Value Store)</a:t>
            </a:r>
          </a:p>
        </p:txBody>
      </p:sp>
      <p:pic>
        <p:nvPicPr>
          <p:cNvPr id="14" name="Picture 13">
            <a:extLst>
              <a:ext uri="{FF2B5EF4-FFF2-40B4-BE49-F238E27FC236}">
                <a16:creationId xmlns:a16="http://schemas.microsoft.com/office/drawing/2014/main" id="{B0A6D388-0FC1-BB40-86AD-B01FA3D68A7B}"/>
              </a:ext>
            </a:extLst>
          </p:cNvPr>
          <p:cNvPicPr>
            <a:picLocks noChangeAspect="1"/>
          </p:cNvPicPr>
          <p:nvPr/>
        </p:nvPicPr>
        <p:blipFill>
          <a:blip r:embed="rId6"/>
          <a:stretch>
            <a:fillRect/>
          </a:stretch>
        </p:blipFill>
        <p:spPr>
          <a:xfrm>
            <a:off x="4627583" y="3677441"/>
            <a:ext cx="4028355" cy="2042152"/>
          </a:xfrm>
          <a:prstGeom prst="rect">
            <a:avLst/>
          </a:prstGeom>
        </p:spPr>
      </p:pic>
    </p:spTree>
    <p:extLst>
      <p:ext uri="{BB962C8B-B14F-4D97-AF65-F5344CB8AC3E}">
        <p14:creationId xmlns:p14="http://schemas.microsoft.com/office/powerpoint/2010/main" val="117322633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A929-F1BF-AC4D-9755-A2F056B378F3}"/>
              </a:ext>
            </a:extLst>
          </p:cNvPr>
          <p:cNvSpPr>
            <a:spLocks noGrp="1"/>
          </p:cNvSpPr>
          <p:nvPr>
            <p:ph type="title"/>
          </p:nvPr>
        </p:nvSpPr>
        <p:spPr/>
        <p:txBody>
          <a:bodyPr/>
          <a:lstStyle/>
          <a:p>
            <a:r>
              <a:rPr lang="en-US" dirty="0"/>
              <a:t>Metaphor: NoSQL = No Rules?</a:t>
            </a:r>
          </a:p>
        </p:txBody>
      </p:sp>
      <p:sp>
        <p:nvSpPr>
          <p:cNvPr id="3" name="Content Placeholder 2">
            <a:extLst>
              <a:ext uri="{FF2B5EF4-FFF2-40B4-BE49-F238E27FC236}">
                <a16:creationId xmlns:a16="http://schemas.microsoft.com/office/drawing/2014/main" id="{D124E35E-BAB2-1E48-AC9E-DFA540636B76}"/>
              </a:ext>
            </a:extLst>
          </p:cNvPr>
          <p:cNvSpPr>
            <a:spLocks noGrp="1"/>
          </p:cNvSpPr>
          <p:nvPr>
            <p:ph idx="1"/>
          </p:nvPr>
        </p:nvSpPr>
        <p:spPr>
          <a:xfrm>
            <a:off x="1219200" y="5181600"/>
            <a:ext cx="2356104" cy="518160"/>
          </a:xfrm>
        </p:spPr>
        <p:txBody>
          <a:bodyPr>
            <a:normAutofit fontScale="85000" lnSpcReduction="10000"/>
          </a:bodyPr>
          <a:lstStyle/>
          <a:p>
            <a:pPr marL="0" indent="0">
              <a:buNone/>
            </a:pPr>
            <a:r>
              <a:rPr lang="en-US" dirty="0"/>
              <a:t>Relational Databases</a:t>
            </a:r>
          </a:p>
        </p:txBody>
      </p:sp>
      <p:pic>
        <p:nvPicPr>
          <p:cNvPr id="4" name="Picture 3">
            <a:extLst>
              <a:ext uri="{FF2B5EF4-FFF2-40B4-BE49-F238E27FC236}">
                <a16:creationId xmlns:a16="http://schemas.microsoft.com/office/drawing/2014/main" id="{476CB7E6-E5F5-9A4E-AB6A-30B397F193E9}"/>
              </a:ext>
            </a:extLst>
          </p:cNvPr>
          <p:cNvPicPr>
            <a:picLocks noChangeAspect="1"/>
          </p:cNvPicPr>
          <p:nvPr/>
        </p:nvPicPr>
        <p:blipFill>
          <a:blip r:embed="rId4"/>
          <a:stretch>
            <a:fillRect/>
          </a:stretch>
        </p:blipFill>
        <p:spPr>
          <a:xfrm>
            <a:off x="304800" y="1524000"/>
            <a:ext cx="4193411" cy="3397015"/>
          </a:xfrm>
          <a:prstGeom prst="rect">
            <a:avLst/>
          </a:prstGeom>
        </p:spPr>
      </p:pic>
      <p:sp>
        <p:nvSpPr>
          <p:cNvPr id="5" name="Content Placeholder 2">
            <a:extLst>
              <a:ext uri="{FF2B5EF4-FFF2-40B4-BE49-F238E27FC236}">
                <a16:creationId xmlns:a16="http://schemas.microsoft.com/office/drawing/2014/main" id="{0252A1F2-2E72-9945-96DD-7FCB94E72267}"/>
              </a:ext>
            </a:extLst>
          </p:cNvPr>
          <p:cNvSpPr txBox="1">
            <a:spLocks/>
          </p:cNvSpPr>
          <p:nvPr/>
        </p:nvSpPr>
        <p:spPr bwMode="auto">
          <a:xfrm>
            <a:off x="5334000" y="5181600"/>
            <a:ext cx="3429000" cy="51816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a:lstStyle>
          <a:p>
            <a:pPr fontAlgn="auto"/>
            <a:r>
              <a:rPr lang="en-US" b="0" dirty="0"/>
              <a:t>NoSQL (Non-Relational Databases)</a:t>
            </a:r>
          </a:p>
        </p:txBody>
      </p:sp>
      <p:pic>
        <p:nvPicPr>
          <p:cNvPr id="6" name="531a7b918c710ebd97b8e751aa1df73b16968fcc">
            <a:hlinkClick r:id="" action="ppaction://media"/>
            <a:extLst>
              <a:ext uri="{FF2B5EF4-FFF2-40B4-BE49-F238E27FC236}">
                <a16:creationId xmlns:a16="http://schemas.microsoft.com/office/drawing/2014/main" id="{EF57606A-67A3-A545-B028-661A4D7E95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9489" y="2133600"/>
            <a:ext cx="4408311" cy="2479675"/>
          </a:xfrm>
          <a:prstGeom prst="rect">
            <a:avLst/>
          </a:prstGeom>
        </p:spPr>
      </p:pic>
      <p:sp>
        <p:nvSpPr>
          <p:cNvPr id="8" name="Content Placeholder 2">
            <a:extLst>
              <a:ext uri="{FF2B5EF4-FFF2-40B4-BE49-F238E27FC236}">
                <a16:creationId xmlns:a16="http://schemas.microsoft.com/office/drawing/2014/main" id="{D8B08BD6-C795-1148-885F-07D926DF2C42}"/>
              </a:ext>
            </a:extLst>
          </p:cNvPr>
          <p:cNvSpPr txBox="1">
            <a:spLocks/>
          </p:cNvSpPr>
          <p:nvPr/>
        </p:nvSpPr>
        <p:spPr bwMode="auto">
          <a:xfrm>
            <a:off x="5029200" y="5181600"/>
            <a:ext cx="3810000" cy="51816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775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b="0" kern="0" dirty="0"/>
              <a:t>Non-Relational Databases (NoSQL)</a:t>
            </a:r>
          </a:p>
        </p:txBody>
      </p:sp>
    </p:spTree>
    <p:extLst>
      <p:ext uri="{BB962C8B-B14F-4D97-AF65-F5344CB8AC3E}">
        <p14:creationId xmlns:p14="http://schemas.microsoft.com/office/powerpoint/2010/main" val="1968032349"/>
      </p:ext>
    </p:extLst>
  </p:cSld>
  <p:clrMapOvr>
    <a:masterClrMapping/>
  </p:clrMapOvr>
  <p:transition/>
  <p:timing>
    <p:tnLst>
      <p:par>
        <p:cTn id="1" dur="indefinite" restart="never" nodeType="tmRoot">
          <p:childTnLst>
            <p:video>
              <p:cMediaNode vol="80000">
                <p:cTn id="2" fill="hold" display="0">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E7A7F-50FF-9F43-BF31-8A3E6B1A7B67}"/>
              </a:ext>
            </a:extLst>
          </p:cNvPr>
          <p:cNvSpPr>
            <a:spLocks noGrp="1"/>
          </p:cNvSpPr>
          <p:nvPr>
            <p:ph type="title"/>
          </p:nvPr>
        </p:nvSpPr>
        <p:spPr/>
        <p:txBody>
          <a:bodyPr/>
          <a:lstStyle/>
          <a:p>
            <a:r>
              <a:rPr lang="en-US" dirty="0"/>
              <a:t>Who uses NoSQL?</a:t>
            </a:r>
          </a:p>
        </p:txBody>
      </p:sp>
      <p:sp>
        <p:nvSpPr>
          <p:cNvPr id="4" name="Slide Number Placeholder 3">
            <a:extLst>
              <a:ext uri="{FF2B5EF4-FFF2-40B4-BE49-F238E27FC236}">
                <a16:creationId xmlns:a16="http://schemas.microsoft.com/office/drawing/2014/main" id="{DC9B3069-C40B-484B-A98C-A8B03266E535}"/>
              </a:ext>
            </a:extLst>
          </p:cNvPr>
          <p:cNvSpPr>
            <a:spLocks noGrp="1"/>
          </p:cNvSpPr>
          <p:nvPr>
            <p:ph type="sldNum" sz="quarter" idx="10"/>
          </p:nvPr>
        </p:nvSpPr>
        <p:spPr/>
        <p:txBody>
          <a:bodyPr/>
          <a:lstStyle/>
          <a:p>
            <a:fld id="{95C605C4-1F5B-4B2B-8458-3FC432AF1FAC}" type="slidenum">
              <a:rPr lang="en-US" smtClean="0"/>
              <a:t>13</a:t>
            </a:fld>
            <a:endParaRPr lang="en-US"/>
          </a:p>
        </p:txBody>
      </p:sp>
      <p:pic>
        <p:nvPicPr>
          <p:cNvPr id="5" name="Picture 4">
            <a:extLst>
              <a:ext uri="{FF2B5EF4-FFF2-40B4-BE49-F238E27FC236}">
                <a16:creationId xmlns:a16="http://schemas.microsoft.com/office/drawing/2014/main" id="{F6D79A65-8B2C-B048-ACDC-8CA37EE1F6A9}"/>
              </a:ext>
            </a:extLst>
          </p:cNvPr>
          <p:cNvPicPr>
            <a:picLocks noChangeAspect="1"/>
          </p:cNvPicPr>
          <p:nvPr/>
        </p:nvPicPr>
        <p:blipFill>
          <a:blip r:embed="rId2"/>
          <a:stretch>
            <a:fillRect/>
          </a:stretch>
        </p:blipFill>
        <p:spPr>
          <a:xfrm>
            <a:off x="838200" y="1512976"/>
            <a:ext cx="6896100" cy="4877241"/>
          </a:xfrm>
          <a:prstGeom prst="rect">
            <a:avLst/>
          </a:prstGeom>
        </p:spPr>
      </p:pic>
    </p:spTree>
    <p:extLst>
      <p:ext uri="{BB962C8B-B14F-4D97-AF65-F5344CB8AC3E}">
        <p14:creationId xmlns:p14="http://schemas.microsoft.com/office/powerpoint/2010/main" val="11078162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A25A8A-421D-EC42-BAC7-3A9CFFFEE810}"/>
              </a:ext>
            </a:extLst>
          </p:cNvPr>
          <p:cNvSpPr>
            <a:spLocks noGrp="1"/>
          </p:cNvSpPr>
          <p:nvPr>
            <p:ph type="title"/>
          </p:nvPr>
        </p:nvSpPr>
        <p:spPr>
          <a:xfrm>
            <a:off x="152400" y="114300"/>
            <a:ext cx="9220200" cy="1028700"/>
          </a:xfrm>
        </p:spPr>
        <p:txBody>
          <a:bodyPr/>
          <a:lstStyle/>
          <a:p>
            <a:r>
              <a:rPr lang="en-US" dirty="0"/>
              <a:t>Why NoSQL: Growth in Web Applications</a:t>
            </a:r>
          </a:p>
        </p:txBody>
      </p:sp>
      <p:sp>
        <p:nvSpPr>
          <p:cNvPr id="4" name="Slide Number Placeholder 3">
            <a:extLst>
              <a:ext uri="{FF2B5EF4-FFF2-40B4-BE49-F238E27FC236}">
                <a16:creationId xmlns:a16="http://schemas.microsoft.com/office/drawing/2014/main" id="{0BA821CB-2893-124C-BB7D-D714A4AE0C9B}"/>
              </a:ext>
            </a:extLst>
          </p:cNvPr>
          <p:cNvSpPr>
            <a:spLocks noGrp="1"/>
          </p:cNvSpPr>
          <p:nvPr>
            <p:ph type="sldNum" sz="quarter" idx="10"/>
          </p:nvPr>
        </p:nvSpPr>
        <p:spPr/>
        <p:txBody>
          <a:bodyPr/>
          <a:lstStyle/>
          <a:p>
            <a:fld id="{95C605C4-1F5B-4B2B-8458-3FC432AF1FAC}" type="slidenum">
              <a:rPr lang="en-US" smtClean="0"/>
              <a:t>14</a:t>
            </a:fld>
            <a:endParaRPr lang="en-US"/>
          </a:p>
        </p:txBody>
      </p:sp>
      <p:pic>
        <p:nvPicPr>
          <p:cNvPr id="5" name="Picture 4">
            <a:extLst>
              <a:ext uri="{FF2B5EF4-FFF2-40B4-BE49-F238E27FC236}">
                <a16:creationId xmlns:a16="http://schemas.microsoft.com/office/drawing/2014/main" id="{43EB81D0-77F4-544F-BC3D-1F06AAAEDDF8}"/>
              </a:ext>
            </a:extLst>
          </p:cNvPr>
          <p:cNvPicPr>
            <a:picLocks noChangeAspect="1"/>
          </p:cNvPicPr>
          <p:nvPr/>
        </p:nvPicPr>
        <p:blipFill>
          <a:blip r:embed="rId3"/>
          <a:stretch>
            <a:fillRect/>
          </a:stretch>
        </p:blipFill>
        <p:spPr>
          <a:xfrm>
            <a:off x="838200" y="1752599"/>
            <a:ext cx="7239000" cy="4869873"/>
          </a:xfrm>
          <a:prstGeom prst="rect">
            <a:avLst/>
          </a:prstGeom>
        </p:spPr>
      </p:pic>
    </p:spTree>
    <p:extLst>
      <p:ext uri="{BB962C8B-B14F-4D97-AF65-F5344CB8AC3E}">
        <p14:creationId xmlns:p14="http://schemas.microsoft.com/office/powerpoint/2010/main" val="38959312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CCC520-941D-BE47-9664-B567332C04D7}"/>
              </a:ext>
            </a:extLst>
          </p:cNvPr>
          <p:cNvSpPr>
            <a:spLocks noGrp="1"/>
          </p:cNvSpPr>
          <p:nvPr>
            <p:ph type="title"/>
          </p:nvPr>
        </p:nvSpPr>
        <p:spPr/>
        <p:txBody>
          <a:bodyPr/>
          <a:lstStyle/>
          <a:p>
            <a:r>
              <a:rPr lang="en-US" dirty="0"/>
              <a:t>Why NoSQL: Volume, Velocity</a:t>
            </a:r>
          </a:p>
        </p:txBody>
      </p:sp>
      <p:sp>
        <p:nvSpPr>
          <p:cNvPr id="4" name="Slide Number Placeholder 3">
            <a:extLst>
              <a:ext uri="{FF2B5EF4-FFF2-40B4-BE49-F238E27FC236}">
                <a16:creationId xmlns:a16="http://schemas.microsoft.com/office/drawing/2014/main" id="{59F007E5-FBBA-2E43-926E-3356E0F10BF2}"/>
              </a:ext>
            </a:extLst>
          </p:cNvPr>
          <p:cNvSpPr>
            <a:spLocks noGrp="1"/>
          </p:cNvSpPr>
          <p:nvPr>
            <p:ph type="sldNum" sz="quarter" idx="10"/>
          </p:nvPr>
        </p:nvSpPr>
        <p:spPr/>
        <p:txBody>
          <a:bodyPr/>
          <a:lstStyle/>
          <a:p>
            <a:fld id="{95C605C4-1F5B-4B2B-8458-3FC432AF1FAC}" type="slidenum">
              <a:rPr lang="en-US" smtClean="0"/>
              <a:t>15</a:t>
            </a:fld>
            <a:endParaRPr lang="en-US"/>
          </a:p>
        </p:txBody>
      </p:sp>
      <p:pic>
        <p:nvPicPr>
          <p:cNvPr id="5" name="Picture 4">
            <a:extLst>
              <a:ext uri="{FF2B5EF4-FFF2-40B4-BE49-F238E27FC236}">
                <a16:creationId xmlns:a16="http://schemas.microsoft.com/office/drawing/2014/main" id="{AF863E1F-DEA9-2F4B-A5F0-6D89BDE38354}"/>
              </a:ext>
            </a:extLst>
          </p:cNvPr>
          <p:cNvPicPr>
            <a:picLocks noChangeAspect="1"/>
          </p:cNvPicPr>
          <p:nvPr/>
        </p:nvPicPr>
        <p:blipFill>
          <a:blip r:embed="rId2"/>
          <a:stretch>
            <a:fillRect/>
          </a:stretch>
        </p:blipFill>
        <p:spPr>
          <a:xfrm>
            <a:off x="793750" y="1230842"/>
            <a:ext cx="7404100" cy="5473700"/>
          </a:xfrm>
          <a:prstGeom prst="rect">
            <a:avLst/>
          </a:prstGeom>
        </p:spPr>
      </p:pic>
    </p:spTree>
    <p:extLst>
      <p:ext uri="{BB962C8B-B14F-4D97-AF65-F5344CB8AC3E}">
        <p14:creationId xmlns:p14="http://schemas.microsoft.com/office/powerpoint/2010/main" val="109150723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Overview of NoSQL Systems</a:t>
            </a:r>
          </a:p>
        </p:txBody>
      </p:sp>
      <p:sp>
        <p:nvSpPr>
          <p:cNvPr id="3" name="Content Placeholder 2"/>
          <p:cNvSpPr>
            <a:spLocks noGrp="1"/>
          </p:cNvSpPr>
          <p:nvPr>
            <p:ph idx="1"/>
          </p:nvPr>
        </p:nvSpPr>
        <p:spPr/>
        <p:txBody>
          <a:bodyPr/>
          <a:lstStyle/>
          <a:p>
            <a:pPr marL="342900" indent="-342900">
              <a:buFont typeface="+mj-lt"/>
              <a:buAutoNum type="arabicPeriod"/>
            </a:pPr>
            <a:r>
              <a:rPr lang="en-US" dirty="0"/>
              <a:t>Horizontally scalability</a:t>
            </a:r>
          </a:p>
          <a:p>
            <a:pPr marL="342900" indent="-342900">
              <a:buFont typeface="+mj-lt"/>
              <a:buAutoNum type="arabicPeriod"/>
            </a:pPr>
            <a:r>
              <a:rPr lang="en-US" dirty="0"/>
              <a:t>Replicate/distribute data over many servers</a:t>
            </a:r>
          </a:p>
          <a:p>
            <a:pPr marL="342900" indent="-342900">
              <a:buFont typeface="+mj-lt"/>
              <a:buAutoNum type="arabicPeriod"/>
            </a:pPr>
            <a:r>
              <a:rPr lang="en-US" dirty="0"/>
              <a:t>Simple call interface</a:t>
            </a:r>
          </a:p>
          <a:p>
            <a:pPr marL="342900" indent="-342900">
              <a:buFont typeface="+mj-lt"/>
              <a:buAutoNum type="arabicPeriod"/>
            </a:pPr>
            <a:r>
              <a:rPr lang="en-US" dirty="0"/>
              <a:t>Often weaker concurrency model than RDBMS</a:t>
            </a:r>
          </a:p>
          <a:p>
            <a:pPr marL="342900" indent="-342900">
              <a:buFont typeface="+mj-lt"/>
              <a:buAutoNum type="arabicPeriod"/>
            </a:pPr>
            <a:r>
              <a:rPr lang="en-US" dirty="0"/>
              <a:t>Efficient use of distributed indexes and RAM</a:t>
            </a:r>
          </a:p>
          <a:p>
            <a:pPr marL="342900" indent="-342900">
              <a:buFont typeface="+mj-lt"/>
              <a:buAutoNum type="arabicPeriod"/>
            </a:pPr>
            <a:r>
              <a:rPr lang="en-US" dirty="0"/>
              <a:t>Flexible schemas</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16</a:t>
            </a:fld>
            <a:endParaRPr lang="en-US"/>
          </a:p>
        </p:txBody>
      </p:sp>
      <p:sp>
        <p:nvSpPr>
          <p:cNvPr id="8" name="Right Brace 7">
            <a:extLst>
              <a:ext uri="{FF2B5EF4-FFF2-40B4-BE49-F238E27FC236}">
                <a16:creationId xmlns:a16="http://schemas.microsoft.com/office/drawing/2014/main" id="{23CDAD86-1463-9346-BD47-B6874DB2FA74}"/>
              </a:ext>
            </a:extLst>
          </p:cNvPr>
          <p:cNvSpPr/>
          <p:nvPr/>
        </p:nvSpPr>
        <p:spPr>
          <a:xfrm>
            <a:off x="6633708" y="1143000"/>
            <a:ext cx="148092" cy="9144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555B66B-F7E5-1744-9245-727CFE01FD6F}"/>
              </a:ext>
            </a:extLst>
          </p:cNvPr>
          <p:cNvSpPr txBox="1"/>
          <p:nvPr/>
        </p:nvSpPr>
        <p:spPr>
          <a:xfrm>
            <a:off x="6781800" y="1432455"/>
            <a:ext cx="1801134" cy="338554"/>
          </a:xfrm>
          <a:prstGeom prst="rect">
            <a:avLst/>
          </a:prstGeom>
          <a:noFill/>
        </p:spPr>
        <p:txBody>
          <a:bodyPr wrap="none" rtlCol="0">
            <a:spAutoFit/>
          </a:bodyPr>
          <a:lstStyle/>
          <a:p>
            <a:r>
              <a:rPr lang="en-US" dirty="0">
                <a:solidFill>
                  <a:srgbClr val="00B050"/>
                </a:solidFill>
              </a:rPr>
              <a:t>Volume, Velocity</a:t>
            </a:r>
          </a:p>
        </p:txBody>
      </p:sp>
      <p:sp>
        <p:nvSpPr>
          <p:cNvPr id="13" name="Right Brace 12">
            <a:extLst>
              <a:ext uri="{FF2B5EF4-FFF2-40B4-BE49-F238E27FC236}">
                <a16:creationId xmlns:a16="http://schemas.microsoft.com/office/drawing/2014/main" id="{E71678F3-064B-3244-B94B-830C5DCFA9D8}"/>
              </a:ext>
            </a:extLst>
          </p:cNvPr>
          <p:cNvSpPr/>
          <p:nvPr/>
        </p:nvSpPr>
        <p:spPr>
          <a:xfrm>
            <a:off x="2899908" y="3825345"/>
            <a:ext cx="148092" cy="44185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7461A2EC-9A85-F743-8712-C260A2EF0EB9}"/>
              </a:ext>
            </a:extLst>
          </p:cNvPr>
          <p:cNvSpPr txBox="1"/>
          <p:nvPr/>
        </p:nvSpPr>
        <p:spPr>
          <a:xfrm>
            <a:off x="3048000" y="3877846"/>
            <a:ext cx="857799" cy="338554"/>
          </a:xfrm>
          <a:prstGeom prst="rect">
            <a:avLst/>
          </a:prstGeom>
          <a:noFill/>
        </p:spPr>
        <p:txBody>
          <a:bodyPr wrap="none" rtlCol="0">
            <a:spAutoFit/>
          </a:bodyPr>
          <a:lstStyle/>
          <a:p>
            <a:r>
              <a:rPr lang="en-US" dirty="0">
                <a:solidFill>
                  <a:srgbClr val="00B050"/>
                </a:solidFill>
              </a:rPr>
              <a:t>Variety</a:t>
            </a:r>
          </a:p>
        </p:txBody>
      </p:sp>
    </p:spTree>
    <p:extLst>
      <p:ext uri="{BB962C8B-B14F-4D97-AF65-F5344CB8AC3E}">
        <p14:creationId xmlns:p14="http://schemas.microsoft.com/office/powerpoint/2010/main" val="266660801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17</a:t>
            </a:fld>
            <a:endParaRPr lang="en-US"/>
          </a:p>
        </p:txBody>
      </p:sp>
      <p:pic>
        <p:nvPicPr>
          <p:cNvPr id="7" name="Picture 6">
            <a:extLst>
              <a:ext uri="{FF2B5EF4-FFF2-40B4-BE49-F238E27FC236}">
                <a16:creationId xmlns:a16="http://schemas.microsoft.com/office/drawing/2014/main" id="{CFA41269-0E6D-2E46-A272-56A2120A7BDC}"/>
              </a:ext>
            </a:extLst>
          </p:cNvPr>
          <p:cNvPicPr>
            <a:picLocks noChangeAspect="1"/>
          </p:cNvPicPr>
          <p:nvPr/>
        </p:nvPicPr>
        <p:blipFill>
          <a:blip r:embed="rId3"/>
          <a:stretch>
            <a:fillRect/>
          </a:stretch>
        </p:blipFill>
        <p:spPr>
          <a:xfrm>
            <a:off x="5548066" y="627062"/>
            <a:ext cx="3610469" cy="5240338"/>
          </a:xfrm>
          <a:prstGeom prst="rect">
            <a:avLst/>
          </a:prstGeom>
        </p:spPr>
      </p:pic>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5486400" cy="5105400"/>
          </a:xfrm>
        </p:spPr>
        <p:txBody>
          <a:bodyPr/>
          <a:lstStyle/>
          <a:p>
            <a:pPr marL="342900" indent="-342900">
              <a:buFont typeface="+mj-lt"/>
              <a:buAutoNum type="arabicPeriod"/>
            </a:pPr>
            <a:r>
              <a:rPr lang="en-US" dirty="0"/>
              <a:t>What is NoSQL?</a:t>
            </a:r>
          </a:p>
          <a:p>
            <a:pPr marL="342900" indent="-342900">
              <a:buFont typeface="+mj-lt"/>
              <a:buAutoNum type="arabicPeriod"/>
            </a:pPr>
            <a:r>
              <a:rPr lang="en-US" b="1" dirty="0"/>
              <a:t>Major types of NoSQL systems</a:t>
            </a:r>
          </a:p>
          <a:p>
            <a:pPr marL="342900" indent="-342900">
              <a:buFont typeface="+mj-lt"/>
              <a:buAutoNum type="arabicPeriod"/>
            </a:pPr>
            <a:r>
              <a:rPr lang="en-US" dirty="0"/>
              <a:t>Key concepts</a:t>
            </a:r>
          </a:p>
          <a:p>
            <a:pPr marL="457129" lvl="1" indent="0">
              <a:buNone/>
            </a:pPr>
            <a:endParaRPr lang="en-US" dirty="0"/>
          </a:p>
        </p:txBody>
      </p:sp>
      <p:sp>
        <p:nvSpPr>
          <p:cNvPr id="11" name="Rectangle 10">
            <a:extLst>
              <a:ext uri="{FF2B5EF4-FFF2-40B4-BE49-F238E27FC236}">
                <a16:creationId xmlns:a16="http://schemas.microsoft.com/office/drawing/2014/main" id="{4B5956F3-666A-C640-B2A7-EA21592BC5A3}"/>
              </a:ext>
            </a:extLst>
          </p:cNvPr>
          <p:cNvSpPr/>
          <p:nvPr/>
        </p:nvSpPr>
        <p:spPr>
          <a:xfrm>
            <a:off x="152400" y="1658938"/>
            <a:ext cx="5715000" cy="4572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91346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Types of </a:t>
            </a:r>
            <a:r>
              <a:rPr lang="en-US" dirty="0" err="1"/>
              <a:t>NoSQL</a:t>
            </a:r>
            <a:r>
              <a:rPr lang="en-US" dirty="0"/>
              <a:t> databases</a:t>
            </a:r>
          </a:p>
        </p:txBody>
      </p:sp>
      <p:sp>
        <p:nvSpPr>
          <p:cNvPr id="3" name="Content Placeholder 2"/>
          <p:cNvSpPr>
            <a:spLocks noGrp="1"/>
          </p:cNvSpPr>
          <p:nvPr>
            <p:ph idx="1"/>
          </p:nvPr>
        </p:nvSpPr>
        <p:spPr/>
        <p:txBody>
          <a:bodyPr/>
          <a:lstStyle/>
          <a:p>
            <a:r>
              <a:rPr lang="en-US" dirty="0"/>
              <a:t>Key-value stores</a:t>
            </a:r>
          </a:p>
          <a:p>
            <a:endParaRPr lang="en-US" dirty="0"/>
          </a:p>
          <a:p>
            <a:r>
              <a:rPr lang="en-US" dirty="0"/>
              <a:t>Wide column databases</a:t>
            </a:r>
          </a:p>
          <a:p>
            <a:endParaRPr lang="en-US" dirty="0"/>
          </a:p>
          <a:p>
            <a:r>
              <a:rPr lang="en-US" dirty="0"/>
              <a:t>Document stores</a:t>
            </a:r>
          </a:p>
          <a:p>
            <a:endParaRPr lang="en-US" dirty="0"/>
          </a:p>
          <a:p>
            <a:r>
              <a:rPr lang="en-US" dirty="0"/>
              <a:t>Graph databases</a:t>
            </a:r>
            <a:br>
              <a:rPr lang="en-US" dirty="0"/>
            </a:br>
            <a:endParaRPr lang="en-US" dirty="0"/>
          </a:p>
          <a:p>
            <a:r>
              <a:rPr lang="en-US" dirty="0"/>
              <a:t>Vector databases</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47800"/>
            <a:ext cx="1512888"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610" y="4908662"/>
            <a:ext cx="15128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635" y="4629262"/>
            <a:ext cx="9525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MongoD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866809"/>
            <a:ext cx="164465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5162" y="3866809"/>
            <a:ext cx="954088"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9285" y="2480128"/>
            <a:ext cx="10810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1273" y="2480128"/>
            <a:ext cx="1122362"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0"/>
          </p:nvPr>
        </p:nvSpPr>
        <p:spPr/>
        <p:txBody>
          <a:bodyPr/>
          <a:lstStyle/>
          <a:p>
            <a:fld id="{95C605C4-1F5B-4B2B-8458-3FC432AF1FAC}" type="slidenum">
              <a:rPr lang="en-US" smtClean="0"/>
              <a:t>18</a:t>
            </a:fld>
            <a:endParaRPr lang="en-US"/>
          </a:p>
        </p:txBody>
      </p:sp>
      <p:pic>
        <p:nvPicPr>
          <p:cNvPr id="13" name="Picture 12">
            <a:extLst>
              <a:ext uri="{FF2B5EF4-FFF2-40B4-BE49-F238E27FC236}">
                <a16:creationId xmlns:a16="http://schemas.microsoft.com/office/drawing/2014/main" id="{78CD4EEF-D889-064A-9BEB-695A3E56CA97}"/>
              </a:ext>
            </a:extLst>
          </p:cNvPr>
          <p:cNvPicPr>
            <a:picLocks noChangeAspect="1"/>
          </p:cNvPicPr>
          <p:nvPr/>
        </p:nvPicPr>
        <p:blipFill>
          <a:blip r:embed="rId9"/>
          <a:stretch>
            <a:fillRect/>
          </a:stretch>
        </p:blipFill>
        <p:spPr>
          <a:xfrm>
            <a:off x="6492535" y="1203742"/>
            <a:ext cx="2362200" cy="896784"/>
          </a:xfrm>
          <a:prstGeom prst="rect">
            <a:avLst/>
          </a:prstGeom>
        </p:spPr>
      </p:pic>
      <p:pic>
        <p:nvPicPr>
          <p:cNvPr id="14" name="Picture 6">
            <a:extLst>
              <a:ext uri="{FF2B5EF4-FFF2-40B4-BE49-F238E27FC236}">
                <a16:creationId xmlns:a16="http://schemas.microsoft.com/office/drawing/2014/main" id="{46370126-29D1-7449-BA8B-5A4D15A45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817" y="5774629"/>
            <a:ext cx="1512888"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a:extLst>
              <a:ext uri="{FF2B5EF4-FFF2-40B4-BE49-F238E27FC236}">
                <a16:creationId xmlns:a16="http://schemas.microsoft.com/office/drawing/2014/main" id="{3E48265D-8B90-DB46-9ADD-528AABBCCCA7}"/>
              </a:ext>
            </a:extLst>
          </p:cNvPr>
          <p:cNvPicPr>
            <a:picLocks noChangeAspect="1"/>
          </p:cNvPicPr>
          <p:nvPr/>
        </p:nvPicPr>
        <p:blipFill>
          <a:blip r:embed="rId10"/>
          <a:stretch>
            <a:fillRect/>
          </a:stretch>
        </p:blipFill>
        <p:spPr>
          <a:xfrm>
            <a:off x="3182264" y="5803469"/>
            <a:ext cx="1437021" cy="457234"/>
          </a:xfrm>
          <a:prstGeom prst="rect">
            <a:avLst/>
          </a:prstGeom>
        </p:spPr>
      </p:pic>
    </p:spTree>
    <p:extLst>
      <p:ext uri="{BB962C8B-B14F-4D97-AF65-F5344CB8AC3E}">
        <p14:creationId xmlns:p14="http://schemas.microsoft.com/office/powerpoint/2010/main" val="322070212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eychain_LED_flashligh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32" y="0"/>
            <a:ext cx="9891332" cy="6858248"/>
          </a:xfrm>
          <a:prstGeom prst="rect">
            <a:avLst/>
          </a:prstGeom>
        </p:spPr>
      </p:pic>
      <p:sp>
        <p:nvSpPr>
          <p:cNvPr id="4"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(Keychain)</a:t>
            </a:r>
          </a:p>
        </p:txBody>
      </p:sp>
      <p:sp>
        <p:nvSpPr>
          <p:cNvPr id="2" name="Title 1"/>
          <p:cNvSpPr>
            <a:spLocks noGrp="1"/>
          </p:cNvSpPr>
          <p:nvPr>
            <p:ph type="title"/>
          </p:nvPr>
        </p:nvSpPr>
        <p:spPr/>
        <p:txBody>
          <a:bodyPr/>
          <a:lstStyle/>
          <a:p>
            <a:r>
              <a:rPr lang="en-US" dirty="0">
                <a:solidFill>
                  <a:srgbClr val="FFFFFF"/>
                </a:solidFill>
              </a:rPr>
              <a:t>Key-Value Stores</a:t>
            </a:r>
          </a:p>
        </p:txBody>
      </p:sp>
      <p:sp>
        <p:nvSpPr>
          <p:cNvPr id="5" name="Slide Number Placeholder 4"/>
          <p:cNvSpPr>
            <a:spLocks noGrp="1"/>
          </p:cNvSpPr>
          <p:nvPr>
            <p:ph type="sldNum" sz="quarter" idx="10"/>
          </p:nvPr>
        </p:nvSpPr>
        <p:spPr/>
        <p:txBody>
          <a:bodyPr/>
          <a:lstStyle/>
          <a:p>
            <a:fld id="{95C605C4-1F5B-4B2B-8458-3FC432AF1FAC}" type="slidenum">
              <a:rPr lang="en-US" smtClean="0"/>
              <a:t>19</a:t>
            </a:fld>
            <a:endParaRPr lang="en-US"/>
          </a:p>
        </p:txBody>
      </p:sp>
    </p:spTree>
    <p:extLst>
      <p:ext uri="{BB962C8B-B14F-4D97-AF65-F5344CB8AC3E}">
        <p14:creationId xmlns:p14="http://schemas.microsoft.com/office/powerpoint/2010/main" val="400036225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066800"/>
            <a:ext cx="8763000" cy="5105400"/>
          </a:xfrm>
        </p:spPr>
        <p:txBody>
          <a:bodyPr/>
          <a:lstStyle/>
          <a:p>
            <a:r>
              <a:rPr lang="en-US" dirty="0"/>
              <a:t>Requires one of the tables to fit in memory</a:t>
            </a:r>
          </a:p>
          <a:p>
            <a:pPr lvl="1"/>
            <a:r>
              <a:rPr lang="en-US" dirty="0"/>
              <a:t>All mappers store a copy of the small table, as a hash table</a:t>
            </a:r>
          </a:p>
          <a:p>
            <a:pPr lvl="1"/>
            <a:r>
              <a:rPr lang="en-US" dirty="0"/>
              <a:t>They iterate over the big table, and join the records with the small table</a:t>
            </a:r>
          </a:p>
        </p:txBody>
      </p:sp>
      <p:sp>
        <p:nvSpPr>
          <p:cNvPr id="3" name="Title 2"/>
          <p:cNvSpPr>
            <a:spLocks noGrp="1"/>
          </p:cNvSpPr>
          <p:nvPr>
            <p:ph type="title"/>
          </p:nvPr>
        </p:nvSpPr>
        <p:spPr/>
        <p:txBody>
          <a:bodyPr/>
          <a:lstStyle/>
          <a:p>
            <a:r>
              <a:rPr lang="en-US" dirty="0"/>
              <a:t>Recap: Broadcast (or Map) Join</a:t>
            </a:r>
          </a:p>
        </p:txBody>
      </p:sp>
      <p:sp>
        <p:nvSpPr>
          <p:cNvPr id="4" name="Slide Number Placeholder 3"/>
          <p:cNvSpPr>
            <a:spLocks noGrp="1"/>
          </p:cNvSpPr>
          <p:nvPr>
            <p:ph type="sldNum" sz="quarter" idx="10"/>
          </p:nvPr>
        </p:nvSpPr>
        <p:spPr/>
        <p:txBody>
          <a:bodyPr/>
          <a:lstStyle/>
          <a:p>
            <a:fld id="{95C605C4-1F5B-4B2B-8458-3FC432AF1FAC}" type="slidenum">
              <a:rPr lang="en-US" smtClean="0"/>
              <a:t>2</a:t>
            </a:fld>
            <a:endParaRPr lang="en-US"/>
          </a:p>
        </p:txBody>
      </p:sp>
      <p:pic>
        <p:nvPicPr>
          <p:cNvPr id="5" name="Picture 4">
            <a:extLst>
              <a:ext uri="{FF2B5EF4-FFF2-40B4-BE49-F238E27FC236}">
                <a16:creationId xmlns:a16="http://schemas.microsoft.com/office/drawing/2014/main" id="{14928319-F151-FC45-964E-744FEF36618B}"/>
              </a:ext>
            </a:extLst>
          </p:cNvPr>
          <p:cNvPicPr>
            <a:picLocks noChangeAspect="1"/>
          </p:cNvPicPr>
          <p:nvPr/>
        </p:nvPicPr>
        <p:blipFill>
          <a:blip r:embed="rId2"/>
          <a:stretch>
            <a:fillRect/>
          </a:stretch>
        </p:blipFill>
        <p:spPr>
          <a:xfrm>
            <a:off x="72735" y="2366980"/>
            <a:ext cx="7623465" cy="4014770"/>
          </a:xfrm>
          <a:prstGeom prst="rect">
            <a:avLst/>
          </a:prstGeom>
        </p:spPr>
      </p:pic>
      <p:sp>
        <p:nvSpPr>
          <p:cNvPr id="6" name="TextBox 5">
            <a:extLst>
              <a:ext uri="{FF2B5EF4-FFF2-40B4-BE49-F238E27FC236}">
                <a16:creationId xmlns:a16="http://schemas.microsoft.com/office/drawing/2014/main" id="{4A8AE875-638B-E74A-8441-9A25DD63833B}"/>
              </a:ext>
            </a:extLst>
          </p:cNvPr>
          <p:cNvSpPr txBox="1"/>
          <p:nvPr/>
        </p:nvSpPr>
        <p:spPr>
          <a:xfrm>
            <a:off x="4610100" y="2590800"/>
            <a:ext cx="1478290" cy="584775"/>
          </a:xfrm>
          <a:prstGeom prst="rect">
            <a:avLst/>
          </a:prstGeom>
          <a:noFill/>
        </p:spPr>
        <p:txBody>
          <a:bodyPr wrap="none" rtlCol="0">
            <a:spAutoFit/>
          </a:bodyPr>
          <a:lstStyle/>
          <a:p>
            <a:r>
              <a:rPr lang="en-US" b="0" dirty="0">
                <a:solidFill>
                  <a:schemeClr val="bg1"/>
                </a:solidFill>
              </a:rPr>
              <a:t>{0: [SG, MY], </a:t>
            </a:r>
          </a:p>
          <a:p>
            <a:r>
              <a:rPr lang="en-US" b="0" dirty="0">
                <a:solidFill>
                  <a:schemeClr val="bg1"/>
                </a:solidFill>
              </a:rPr>
              <a:t> 1: [SG], …}</a:t>
            </a:r>
          </a:p>
        </p:txBody>
      </p:sp>
    </p:spTree>
    <p:extLst>
      <p:ext uri="{BB962C8B-B14F-4D97-AF65-F5344CB8AC3E}">
        <p14:creationId xmlns:p14="http://schemas.microsoft.com/office/powerpoint/2010/main" val="266451422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Stores: Data Model</a:t>
            </a:r>
          </a:p>
        </p:txBody>
      </p:sp>
      <p:sp>
        <p:nvSpPr>
          <p:cNvPr id="3" name="Content Placeholder 2"/>
          <p:cNvSpPr>
            <a:spLocks noGrp="1"/>
          </p:cNvSpPr>
          <p:nvPr>
            <p:ph idx="1"/>
          </p:nvPr>
        </p:nvSpPr>
        <p:spPr>
          <a:xfrm>
            <a:off x="448734" y="3136855"/>
            <a:ext cx="8458200" cy="2999845"/>
          </a:xfrm>
        </p:spPr>
        <p:txBody>
          <a:bodyPr>
            <a:normAutofit lnSpcReduction="10000"/>
          </a:bodyPr>
          <a:lstStyle/>
          <a:p>
            <a:r>
              <a:rPr lang="en-US" dirty="0"/>
              <a:t>Stores associations between keys and values</a:t>
            </a:r>
          </a:p>
          <a:p>
            <a:pPr lvl="1"/>
            <a:r>
              <a:rPr lang="en-US" dirty="0"/>
              <a:t>Based on Amazon’s Dynamo paper (2007)</a:t>
            </a:r>
          </a:p>
          <a:p>
            <a:r>
              <a:rPr lang="en-US" dirty="0"/>
              <a:t>Keys are usually primitives and can be queried</a:t>
            </a:r>
          </a:p>
          <a:p>
            <a:pPr lvl="1"/>
            <a:r>
              <a:rPr lang="en-US" dirty="0"/>
              <a:t>For example, </a:t>
            </a:r>
            <a:r>
              <a:rPr lang="en-US" dirty="0" err="1"/>
              <a:t>ints</a:t>
            </a:r>
            <a:r>
              <a:rPr lang="en-US" dirty="0"/>
              <a:t>, strings, raw bytes, etc.</a:t>
            </a:r>
          </a:p>
          <a:p>
            <a:r>
              <a:rPr lang="en-US" dirty="0"/>
              <a:t>Values can be primitive or complex; usually cannot be queried</a:t>
            </a:r>
          </a:p>
          <a:p>
            <a:pPr lvl="1"/>
            <a:r>
              <a:rPr lang="en-US" dirty="0"/>
              <a:t>Examples: </a:t>
            </a:r>
            <a:r>
              <a:rPr lang="en-US" dirty="0" err="1"/>
              <a:t>ints</a:t>
            </a:r>
            <a:r>
              <a:rPr lang="en-US" dirty="0"/>
              <a:t>, strings, lists, JSON, HTML fragments, BLOB (basic large object), etc.</a:t>
            </a:r>
          </a:p>
          <a:p>
            <a:pPr lvl="1"/>
            <a:endParaRPr lang="en-US" dirty="0"/>
          </a:p>
        </p:txBody>
      </p:sp>
      <p:sp>
        <p:nvSpPr>
          <p:cNvPr id="4" name="Slide Number Placeholder 3"/>
          <p:cNvSpPr>
            <a:spLocks noGrp="1"/>
          </p:cNvSpPr>
          <p:nvPr>
            <p:ph type="sldNum" sz="quarter" idx="10"/>
          </p:nvPr>
        </p:nvSpPr>
        <p:spPr/>
        <p:txBody>
          <a:bodyPr/>
          <a:lstStyle/>
          <a:p>
            <a:fld id="{95C605C4-1F5B-4B2B-8458-3FC432AF1FAC}" type="slidenum">
              <a:rPr lang="en-US" smtClean="0"/>
              <a:t>20</a:t>
            </a:fld>
            <a:endParaRPr lang="en-US"/>
          </a:p>
        </p:txBody>
      </p:sp>
      <p:pic>
        <p:nvPicPr>
          <p:cNvPr id="5" name="Picture 4">
            <a:extLst>
              <a:ext uri="{FF2B5EF4-FFF2-40B4-BE49-F238E27FC236}">
                <a16:creationId xmlns:a16="http://schemas.microsoft.com/office/drawing/2014/main" id="{26F27F67-7292-D24C-A03D-90CC785D9750}"/>
              </a:ext>
            </a:extLst>
          </p:cNvPr>
          <p:cNvPicPr>
            <a:picLocks noChangeAspect="1"/>
          </p:cNvPicPr>
          <p:nvPr/>
        </p:nvPicPr>
        <p:blipFill>
          <a:blip r:embed="rId3"/>
          <a:stretch>
            <a:fillRect/>
          </a:stretch>
        </p:blipFill>
        <p:spPr>
          <a:xfrm>
            <a:off x="533400" y="1143000"/>
            <a:ext cx="6595533" cy="1648883"/>
          </a:xfrm>
          <a:prstGeom prst="rect">
            <a:avLst/>
          </a:prstGeom>
        </p:spPr>
      </p:pic>
      <p:sp>
        <p:nvSpPr>
          <p:cNvPr id="6" name="TextBox 5">
            <a:extLst>
              <a:ext uri="{FF2B5EF4-FFF2-40B4-BE49-F238E27FC236}">
                <a16:creationId xmlns:a16="http://schemas.microsoft.com/office/drawing/2014/main" id="{BF5AD176-32D2-B74C-871D-6890EA218E82}"/>
              </a:ext>
            </a:extLst>
          </p:cNvPr>
          <p:cNvSpPr txBox="1"/>
          <p:nvPr/>
        </p:nvSpPr>
        <p:spPr>
          <a:xfrm>
            <a:off x="135467" y="6441757"/>
            <a:ext cx="8686800" cy="492443"/>
          </a:xfrm>
          <a:prstGeom prst="rect">
            <a:avLst/>
          </a:prstGeom>
          <a:noFill/>
        </p:spPr>
        <p:txBody>
          <a:bodyPr wrap="square" rtlCol="0">
            <a:spAutoFit/>
          </a:bodyPr>
          <a:lstStyle/>
          <a:p>
            <a:r>
              <a:rPr lang="en-SG" sz="1300" b="0" dirty="0" err="1">
                <a:solidFill>
                  <a:schemeClr val="bg1"/>
                </a:solidFill>
              </a:rPr>
              <a:t>DeCandia</a:t>
            </a:r>
            <a:r>
              <a:rPr lang="en-SG" sz="1300" b="0" dirty="0">
                <a:solidFill>
                  <a:schemeClr val="bg1"/>
                </a:solidFill>
              </a:rPr>
              <a:t>, Giuseppe, et al. "Dynamo: Amazon's highly available key-value store." </a:t>
            </a:r>
            <a:r>
              <a:rPr lang="en-SG" sz="1300" b="0" i="1" dirty="0">
                <a:solidFill>
                  <a:schemeClr val="bg1"/>
                </a:solidFill>
              </a:rPr>
              <a:t>ACM SIGOPS operating systems review</a:t>
            </a:r>
            <a:r>
              <a:rPr lang="en-SG" sz="1300" b="0" dirty="0">
                <a:solidFill>
                  <a:schemeClr val="bg1"/>
                </a:solidFill>
              </a:rPr>
              <a:t> 41.6 (2007): 205-220.</a:t>
            </a:r>
            <a:endParaRPr lang="en-US" sz="1300" dirty="0">
              <a:solidFill>
                <a:schemeClr val="bg1"/>
              </a:solidFill>
            </a:endParaRPr>
          </a:p>
        </p:txBody>
      </p:sp>
    </p:spTree>
    <p:extLst>
      <p:ext uri="{BB962C8B-B14F-4D97-AF65-F5344CB8AC3E}">
        <p14:creationId xmlns:p14="http://schemas.microsoft.com/office/powerpoint/2010/main" val="381053230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Stores: Operations</a:t>
            </a:r>
          </a:p>
        </p:txBody>
      </p:sp>
      <p:sp>
        <p:nvSpPr>
          <p:cNvPr id="3" name="Content Placeholder 2"/>
          <p:cNvSpPr>
            <a:spLocks noGrp="1"/>
          </p:cNvSpPr>
          <p:nvPr>
            <p:ph idx="1"/>
          </p:nvPr>
        </p:nvSpPr>
        <p:spPr>
          <a:xfrm>
            <a:off x="381000" y="1066800"/>
            <a:ext cx="8458200" cy="5791200"/>
          </a:xfrm>
        </p:spPr>
        <p:txBody>
          <a:bodyPr>
            <a:normAutofit fontScale="92500" lnSpcReduction="10000"/>
          </a:bodyPr>
          <a:lstStyle/>
          <a:p>
            <a:r>
              <a:rPr lang="en-US" dirty="0"/>
              <a:t>Very simple API:</a:t>
            </a:r>
          </a:p>
          <a:p>
            <a:pPr lvl="1"/>
            <a:r>
              <a:rPr lang="en-US" dirty="0"/>
              <a:t>Get – fetch value associated with key</a:t>
            </a:r>
          </a:p>
          <a:p>
            <a:pPr lvl="1"/>
            <a:r>
              <a:rPr lang="en-US" dirty="0"/>
              <a:t>Put – set value associated with key</a:t>
            </a:r>
          </a:p>
          <a:p>
            <a:r>
              <a:rPr lang="en-US" dirty="0"/>
              <a:t>Optional operations:</a:t>
            </a:r>
          </a:p>
          <a:p>
            <a:pPr lvl="1"/>
            <a:r>
              <a:rPr lang="en-US" dirty="0"/>
              <a:t>Multi-get</a:t>
            </a:r>
          </a:p>
          <a:p>
            <a:pPr lvl="1"/>
            <a:r>
              <a:rPr lang="en-US" dirty="0"/>
              <a:t>Multi-put</a:t>
            </a:r>
          </a:p>
          <a:p>
            <a:pPr lvl="1"/>
            <a:r>
              <a:rPr lang="en-US" dirty="0"/>
              <a:t>Range queries</a:t>
            </a:r>
          </a:p>
          <a:p>
            <a:r>
              <a:rPr lang="en-US" dirty="0"/>
              <a:t>Suitable for:</a:t>
            </a:r>
          </a:p>
          <a:p>
            <a:pPr lvl="1"/>
            <a:r>
              <a:rPr lang="en-US" dirty="0"/>
              <a:t>Small continuous read and writes</a:t>
            </a:r>
          </a:p>
          <a:p>
            <a:pPr lvl="1"/>
            <a:r>
              <a:rPr lang="en-US" dirty="0"/>
              <a:t>Storing ‘basic’ information (e.g. raw chunks of bytes), or no clear schema</a:t>
            </a:r>
          </a:p>
          <a:p>
            <a:pPr lvl="1"/>
            <a:r>
              <a:rPr lang="en-US" dirty="0"/>
              <a:t>When complex queries are not required / rarely required</a:t>
            </a:r>
          </a:p>
          <a:p>
            <a:r>
              <a:rPr lang="en-US" dirty="0"/>
              <a:t>Example Applications</a:t>
            </a:r>
          </a:p>
          <a:p>
            <a:pPr lvl="1"/>
            <a:r>
              <a:rPr lang="en-US" dirty="0"/>
              <a:t>Storing user sessions</a:t>
            </a:r>
          </a:p>
          <a:p>
            <a:pPr lvl="1"/>
            <a:r>
              <a:rPr lang="en-US" dirty="0"/>
              <a:t>Caches</a:t>
            </a:r>
          </a:p>
          <a:p>
            <a:pPr lvl="1"/>
            <a:r>
              <a:rPr lang="en-US" dirty="0"/>
              <a:t>User data that is often processed individually: e.g. patient medical data?</a:t>
            </a:r>
          </a:p>
          <a:p>
            <a:pPr lvl="2"/>
            <a:r>
              <a:rPr lang="en-US" dirty="0"/>
              <a:t>Only if no queries like ‘How many patients who took X treatment recovered?’</a:t>
            </a:r>
          </a:p>
        </p:txBody>
      </p:sp>
      <p:sp>
        <p:nvSpPr>
          <p:cNvPr id="4" name="Slide Number Placeholder 3"/>
          <p:cNvSpPr>
            <a:spLocks noGrp="1"/>
          </p:cNvSpPr>
          <p:nvPr>
            <p:ph type="sldNum" sz="quarter" idx="10"/>
          </p:nvPr>
        </p:nvSpPr>
        <p:spPr>
          <a:xfrm>
            <a:off x="6985000" y="6492875"/>
            <a:ext cx="2057400" cy="365125"/>
          </a:xfrm>
        </p:spPr>
        <p:txBody>
          <a:bodyPr/>
          <a:lstStyle/>
          <a:p>
            <a:fld id="{95C605C4-1F5B-4B2B-8458-3FC432AF1FAC}" type="slidenum">
              <a:rPr lang="en-US" smtClean="0"/>
              <a:t>21</a:t>
            </a:fld>
            <a:endParaRPr lang="en-US" dirty="0"/>
          </a:p>
        </p:txBody>
      </p:sp>
      <p:pic>
        <p:nvPicPr>
          <p:cNvPr id="5" name="Picture 4">
            <a:extLst>
              <a:ext uri="{FF2B5EF4-FFF2-40B4-BE49-F238E27FC236}">
                <a16:creationId xmlns:a16="http://schemas.microsoft.com/office/drawing/2014/main" id="{D0F56220-1698-C147-8AFD-60D90475E023}"/>
              </a:ext>
            </a:extLst>
          </p:cNvPr>
          <p:cNvPicPr>
            <a:picLocks noChangeAspect="1"/>
          </p:cNvPicPr>
          <p:nvPr/>
        </p:nvPicPr>
        <p:blipFill>
          <a:blip r:embed="rId3"/>
          <a:stretch>
            <a:fillRect/>
          </a:stretch>
        </p:blipFill>
        <p:spPr>
          <a:xfrm>
            <a:off x="6019800" y="990780"/>
            <a:ext cx="2819400" cy="3298166"/>
          </a:xfrm>
          <a:prstGeom prst="rect">
            <a:avLst/>
          </a:prstGeom>
        </p:spPr>
      </p:pic>
    </p:spTree>
    <p:extLst>
      <p:ext uri="{BB962C8B-B14F-4D97-AF65-F5344CB8AC3E}">
        <p14:creationId xmlns:p14="http://schemas.microsoft.com/office/powerpoint/2010/main" val="3331138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Stores: Implementation</a:t>
            </a:r>
          </a:p>
        </p:txBody>
      </p:sp>
      <p:sp>
        <p:nvSpPr>
          <p:cNvPr id="3" name="Content Placeholder 2"/>
          <p:cNvSpPr>
            <a:spLocks noGrp="1"/>
          </p:cNvSpPr>
          <p:nvPr>
            <p:ph idx="1"/>
          </p:nvPr>
        </p:nvSpPr>
        <p:spPr/>
        <p:txBody>
          <a:bodyPr/>
          <a:lstStyle/>
          <a:p>
            <a:r>
              <a:rPr lang="en-US" dirty="0"/>
              <a:t>Non-persistent:</a:t>
            </a:r>
          </a:p>
          <a:p>
            <a:pPr lvl="1"/>
            <a:r>
              <a:rPr lang="en-US" dirty="0"/>
              <a:t>Just a big in-memory hash table</a:t>
            </a:r>
          </a:p>
          <a:p>
            <a:pPr lvl="1"/>
            <a:r>
              <a:rPr lang="en-US" dirty="0"/>
              <a:t>Examples: Memcached, </a:t>
            </a:r>
            <a:r>
              <a:rPr lang="en-US" dirty="0" err="1"/>
              <a:t>Redis</a:t>
            </a:r>
            <a:endParaRPr lang="en-US" dirty="0"/>
          </a:p>
          <a:p>
            <a:pPr lvl="2"/>
            <a:r>
              <a:rPr lang="en-US" dirty="0"/>
              <a:t>(But: these can also back up the data to disk periodically)</a:t>
            </a:r>
          </a:p>
          <a:p>
            <a:r>
              <a:rPr lang="en-US" dirty="0"/>
              <a:t>Persistent</a:t>
            </a:r>
          </a:p>
          <a:p>
            <a:pPr lvl="1"/>
            <a:r>
              <a:rPr lang="en-US" dirty="0"/>
              <a:t>Data is stored persistently to disk</a:t>
            </a:r>
          </a:p>
          <a:p>
            <a:pPr lvl="1"/>
            <a:r>
              <a:rPr lang="en-US" dirty="0"/>
              <a:t>Examples: </a:t>
            </a:r>
            <a:r>
              <a:rPr lang="en-US" dirty="0" err="1"/>
              <a:t>RocksDB</a:t>
            </a:r>
            <a:r>
              <a:rPr lang="en-US" dirty="0"/>
              <a:t>, Dynamo, </a:t>
            </a:r>
            <a:r>
              <a:rPr lang="en-US" dirty="0" err="1"/>
              <a:t>Riak</a:t>
            </a:r>
            <a:endParaRPr lang="en-US" dirty="0"/>
          </a:p>
        </p:txBody>
      </p:sp>
      <p:sp>
        <p:nvSpPr>
          <p:cNvPr id="4" name="Slide Number Placeholder 3"/>
          <p:cNvSpPr>
            <a:spLocks noGrp="1"/>
          </p:cNvSpPr>
          <p:nvPr>
            <p:ph type="sldNum" sz="quarter" idx="10"/>
          </p:nvPr>
        </p:nvSpPr>
        <p:spPr/>
        <p:txBody>
          <a:bodyPr/>
          <a:lstStyle/>
          <a:p>
            <a:fld id="{95C605C4-1F5B-4B2B-8458-3FC432AF1FAC}" type="slidenum">
              <a:rPr lang="en-US" smtClean="0"/>
              <a:t>22</a:t>
            </a:fld>
            <a:endParaRPr lang="en-US"/>
          </a:p>
        </p:txBody>
      </p:sp>
    </p:spTree>
    <p:extLst>
      <p:ext uri="{BB962C8B-B14F-4D97-AF65-F5344CB8AC3E}">
        <p14:creationId xmlns:p14="http://schemas.microsoft.com/office/powerpoint/2010/main" val="125692277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(Keychain)</a:t>
            </a:r>
          </a:p>
        </p:txBody>
      </p:sp>
      <p:sp>
        <p:nvSpPr>
          <p:cNvPr id="5" name="Slide Number Placeholder 4"/>
          <p:cNvSpPr>
            <a:spLocks noGrp="1"/>
          </p:cNvSpPr>
          <p:nvPr>
            <p:ph type="sldNum" sz="quarter" idx="10"/>
          </p:nvPr>
        </p:nvSpPr>
        <p:spPr/>
        <p:txBody>
          <a:bodyPr/>
          <a:lstStyle/>
          <a:p>
            <a:fld id="{95C605C4-1F5B-4B2B-8458-3FC432AF1FAC}" type="slidenum">
              <a:rPr lang="en-US" smtClean="0"/>
              <a:t>23</a:t>
            </a:fld>
            <a:endParaRPr lang="en-US"/>
          </a:p>
        </p:txBody>
      </p:sp>
      <p:pic>
        <p:nvPicPr>
          <p:cNvPr id="6" name="Picture 5">
            <a:extLst>
              <a:ext uri="{FF2B5EF4-FFF2-40B4-BE49-F238E27FC236}">
                <a16:creationId xmlns:a16="http://schemas.microsoft.com/office/drawing/2014/main" id="{5D6CF2AA-2AD1-4140-ABEE-8AD2F334E561}"/>
              </a:ext>
            </a:extLst>
          </p:cNvPr>
          <p:cNvPicPr>
            <a:picLocks noChangeAspect="1"/>
          </p:cNvPicPr>
          <p:nvPr/>
        </p:nvPicPr>
        <p:blipFill>
          <a:blip r:embed="rId2"/>
          <a:stretch>
            <a:fillRect/>
          </a:stretch>
        </p:blipFill>
        <p:spPr>
          <a:xfrm>
            <a:off x="941294" y="0"/>
            <a:ext cx="7261412" cy="6858000"/>
          </a:xfrm>
          <a:prstGeom prst="rect">
            <a:avLst/>
          </a:prstGeom>
        </p:spPr>
      </p:pic>
      <p:sp>
        <p:nvSpPr>
          <p:cNvPr id="8" name="Title 1">
            <a:extLst>
              <a:ext uri="{FF2B5EF4-FFF2-40B4-BE49-F238E27FC236}">
                <a16:creationId xmlns:a16="http://schemas.microsoft.com/office/drawing/2014/main" id="{56042E9B-DEBD-774F-9AD2-0351295AD223}"/>
              </a:ext>
            </a:extLst>
          </p:cNvPr>
          <p:cNvSpPr txBox="1">
            <a:spLocks/>
          </p:cNvSpPr>
          <p:nvPr/>
        </p:nvSpPr>
        <p:spPr bwMode="auto">
          <a:xfrm>
            <a:off x="2613772" y="5803477"/>
            <a:ext cx="3973606" cy="783696"/>
          </a:xfrm>
          <a:prstGeom prst="rect">
            <a:avLst/>
          </a:prstGeom>
          <a:solidFill>
            <a:schemeClr val="tx2">
              <a:lumMod val="85000"/>
              <a:alpha val="53000"/>
            </a:schemeClr>
          </a:solid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kern="0" dirty="0"/>
              <a:t>Document Stores</a:t>
            </a:r>
          </a:p>
        </p:txBody>
      </p:sp>
      <p:sp>
        <p:nvSpPr>
          <p:cNvPr id="7" name="TextBox 6">
            <a:extLst>
              <a:ext uri="{FF2B5EF4-FFF2-40B4-BE49-F238E27FC236}">
                <a16:creationId xmlns:a16="http://schemas.microsoft.com/office/drawing/2014/main" id="{F6D3E1C1-BF78-BE4B-AF36-039AB7CE7026}"/>
              </a:ext>
            </a:extLst>
          </p:cNvPr>
          <p:cNvSpPr txBox="1"/>
          <p:nvPr/>
        </p:nvSpPr>
        <p:spPr>
          <a:xfrm>
            <a:off x="135467" y="6441757"/>
            <a:ext cx="8686800" cy="461665"/>
          </a:xfrm>
          <a:prstGeom prst="rect">
            <a:avLst/>
          </a:prstGeom>
          <a:noFill/>
        </p:spPr>
        <p:txBody>
          <a:bodyPr wrap="square" rtlCol="0">
            <a:spAutoFit/>
          </a:bodyPr>
          <a:lstStyle/>
          <a:p>
            <a:r>
              <a:rPr lang="en-SG" sz="1200" b="0" dirty="0" err="1">
                <a:solidFill>
                  <a:schemeClr val="bg1"/>
                </a:solidFill>
              </a:rPr>
              <a:t>DeCandia</a:t>
            </a:r>
            <a:r>
              <a:rPr lang="en-SG" sz="1200" b="0" dirty="0">
                <a:solidFill>
                  <a:schemeClr val="bg1"/>
                </a:solidFill>
              </a:rPr>
              <a:t>, Giuseppe, et al. "Dynamo: Amazon's highly available key-value store." </a:t>
            </a:r>
            <a:r>
              <a:rPr lang="en-SG" sz="1200" b="0" i="1" dirty="0">
                <a:solidFill>
                  <a:schemeClr val="bg1"/>
                </a:solidFill>
              </a:rPr>
              <a:t>ACM SIGOPS operating systems review</a:t>
            </a:r>
            <a:r>
              <a:rPr lang="en-SG" sz="1200" b="0" dirty="0">
                <a:solidFill>
                  <a:schemeClr val="bg1"/>
                </a:solidFill>
              </a:rPr>
              <a:t> 41.6 (2007): 205-220.</a:t>
            </a:r>
            <a:endParaRPr lang="en-US" sz="1200" dirty="0">
              <a:solidFill>
                <a:schemeClr val="bg1"/>
              </a:solidFill>
            </a:endParaRPr>
          </a:p>
        </p:txBody>
      </p:sp>
    </p:spTree>
    <p:extLst>
      <p:ext uri="{BB962C8B-B14F-4D97-AF65-F5344CB8AC3E}">
        <p14:creationId xmlns:p14="http://schemas.microsoft.com/office/powerpoint/2010/main" val="422762330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Stores: Document Model</a:t>
            </a:r>
          </a:p>
        </p:txBody>
      </p:sp>
      <p:sp>
        <p:nvSpPr>
          <p:cNvPr id="3" name="Content Placeholder 2"/>
          <p:cNvSpPr>
            <a:spLocks noGrp="1"/>
          </p:cNvSpPr>
          <p:nvPr>
            <p:ph idx="1"/>
          </p:nvPr>
        </p:nvSpPr>
        <p:spPr>
          <a:xfrm>
            <a:off x="-152400" y="4267200"/>
            <a:ext cx="5638800" cy="2194700"/>
          </a:xfrm>
        </p:spPr>
        <p:txBody>
          <a:bodyPr>
            <a:normAutofit/>
          </a:bodyPr>
          <a:lstStyle/>
          <a:p>
            <a:pPr lvl="1"/>
            <a:r>
              <a:rPr lang="en-US" dirty="0"/>
              <a:t>A database can have multiple </a:t>
            </a:r>
            <a:r>
              <a:rPr lang="en-US" b="1" dirty="0"/>
              <a:t>collections</a:t>
            </a:r>
          </a:p>
          <a:p>
            <a:pPr lvl="1"/>
            <a:r>
              <a:rPr lang="en-US" dirty="0"/>
              <a:t>Collections have multiple </a:t>
            </a:r>
            <a:r>
              <a:rPr lang="en-US" b="1" dirty="0"/>
              <a:t>documents</a:t>
            </a:r>
          </a:p>
          <a:p>
            <a:pPr lvl="1"/>
            <a:r>
              <a:rPr lang="en-US" dirty="0"/>
              <a:t>A document is a JSON-like object: it has </a:t>
            </a:r>
            <a:r>
              <a:rPr lang="en-US" b="1" dirty="0"/>
              <a:t>fields and values</a:t>
            </a:r>
          </a:p>
          <a:p>
            <a:pPr lvl="2"/>
            <a:r>
              <a:rPr lang="en-US" dirty="0"/>
              <a:t>Different documents can have different fields</a:t>
            </a:r>
          </a:p>
          <a:p>
            <a:pPr lvl="2"/>
            <a:r>
              <a:rPr lang="en-US" dirty="0"/>
              <a:t>Can be nested: i.e. JSON objects as values</a:t>
            </a:r>
          </a:p>
        </p:txBody>
      </p:sp>
      <p:sp>
        <p:nvSpPr>
          <p:cNvPr id="4" name="Slide Number Placeholder 3"/>
          <p:cNvSpPr>
            <a:spLocks noGrp="1"/>
          </p:cNvSpPr>
          <p:nvPr>
            <p:ph type="sldNum" sz="quarter" idx="10"/>
          </p:nvPr>
        </p:nvSpPr>
        <p:spPr/>
        <p:txBody>
          <a:bodyPr/>
          <a:lstStyle/>
          <a:p>
            <a:fld id="{95C605C4-1F5B-4B2B-8458-3FC432AF1FAC}" type="slidenum">
              <a:rPr lang="en-US" smtClean="0"/>
              <a:t>24</a:t>
            </a:fld>
            <a:endParaRPr lang="en-US"/>
          </a:p>
        </p:txBody>
      </p:sp>
      <p:sp>
        <p:nvSpPr>
          <p:cNvPr id="9" name="TextBox 8">
            <a:extLst>
              <a:ext uri="{FF2B5EF4-FFF2-40B4-BE49-F238E27FC236}">
                <a16:creationId xmlns:a16="http://schemas.microsoft.com/office/drawing/2014/main" id="{E1E0C097-AC38-4945-BF61-3D9051B05F78}"/>
              </a:ext>
            </a:extLst>
          </p:cNvPr>
          <p:cNvSpPr txBox="1"/>
          <p:nvPr/>
        </p:nvSpPr>
        <p:spPr>
          <a:xfrm>
            <a:off x="6629400" y="1998366"/>
            <a:ext cx="629788" cy="307777"/>
          </a:xfrm>
          <a:prstGeom prst="rect">
            <a:avLst/>
          </a:prstGeom>
          <a:noFill/>
        </p:spPr>
        <p:txBody>
          <a:bodyPr wrap="none" rtlCol="0">
            <a:spAutoFit/>
          </a:bodyPr>
          <a:lstStyle/>
          <a:p>
            <a:r>
              <a:rPr lang="en-US" sz="1400" b="0" dirty="0">
                <a:solidFill>
                  <a:schemeClr val="bg1"/>
                </a:solidFill>
              </a:rPr>
              <a:t>Value</a:t>
            </a:r>
          </a:p>
        </p:txBody>
      </p:sp>
      <p:sp>
        <p:nvSpPr>
          <p:cNvPr id="15" name="TextBox 14">
            <a:extLst>
              <a:ext uri="{FF2B5EF4-FFF2-40B4-BE49-F238E27FC236}">
                <a16:creationId xmlns:a16="http://schemas.microsoft.com/office/drawing/2014/main" id="{79614BBB-F603-A843-8468-B46EACBFC935}"/>
              </a:ext>
            </a:extLst>
          </p:cNvPr>
          <p:cNvSpPr txBox="1"/>
          <p:nvPr/>
        </p:nvSpPr>
        <p:spPr>
          <a:xfrm>
            <a:off x="2718329" y="3802317"/>
            <a:ext cx="1176925" cy="338554"/>
          </a:xfrm>
          <a:prstGeom prst="rect">
            <a:avLst/>
          </a:prstGeom>
          <a:noFill/>
        </p:spPr>
        <p:txBody>
          <a:bodyPr wrap="none" rtlCol="0">
            <a:spAutoFit/>
          </a:bodyPr>
          <a:lstStyle/>
          <a:p>
            <a:r>
              <a:rPr lang="en-US" dirty="0">
                <a:solidFill>
                  <a:schemeClr val="bg1"/>
                </a:solidFill>
              </a:rPr>
              <a:t>Collection</a:t>
            </a:r>
          </a:p>
        </p:txBody>
      </p:sp>
      <p:pic>
        <p:nvPicPr>
          <p:cNvPr id="17" name="Picture 16">
            <a:extLst>
              <a:ext uri="{FF2B5EF4-FFF2-40B4-BE49-F238E27FC236}">
                <a16:creationId xmlns:a16="http://schemas.microsoft.com/office/drawing/2014/main" id="{145FF7A1-4296-DB45-A91C-E171C3B33002}"/>
              </a:ext>
            </a:extLst>
          </p:cNvPr>
          <p:cNvPicPr>
            <a:picLocks noChangeAspect="1"/>
          </p:cNvPicPr>
          <p:nvPr/>
        </p:nvPicPr>
        <p:blipFill>
          <a:blip r:embed="rId3"/>
          <a:stretch>
            <a:fillRect/>
          </a:stretch>
        </p:blipFill>
        <p:spPr>
          <a:xfrm>
            <a:off x="1752600" y="1288660"/>
            <a:ext cx="3328041" cy="2458021"/>
          </a:xfrm>
          <a:prstGeom prst="rect">
            <a:avLst/>
          </a:prstGeom>
        </p:spPr>
      </p:pic>
      <p:cxnSp>
        <p:nvCxnSpPr>
          <p:cNvPr id="19" name="Straight Arrow Connector 18">
            <a:extLst>
              <a:ext uri="{FF2B5EF4-FFF2-40B4-BE49-F238E27FC236}">
                <a16:creationId xmlns:a16="http://schemas.microsoft.com/office/drawing/2014/main" id="{ADF30127-E93B-E144-A3C7-5AE8B93CB260}"/>
              </a:ext>
            </a:extLst>
          </p:cNvPr>
          <p:cNvCxnSpPr>
            <a:cxnSpLocks/>
          </p:cNvCxnSpPr>
          <p:nvPr/>
        </p:nvCxnSpPr>
        <p:spPr>
          <a:xfrm flipH="1">
            <a:off x="3276600" y="2188132"/>
            <a:ext cx="3352800" cy="115450"/>
          </a:xfrm>
          <a:prstGeom prst="straightConnector1">
            <a:avLst/>
          </a:prstGeom>
          <a:ln w="1905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4B82EB-0816-1E41-980D-B16BA79A68A6}"/>
              </a:ext>
            </a:extLst>
          </p:cNvPr>
          <p:cNvSpPr txBox="1"/>
          <p:nvPr/>
        </p:nvSpPr>
        <p:spPr>
          <a:xfrm>
            <a:off x="312718" y="1998366"/>
            <a:ext cx="572593" cy="307777"/>
          </a:xfrm>
          <a:prstGeom prst="rect">
            <a:avLst/>
          </a:prstGeom>
          <a:noFill/>
        </p:spPr>
        <p:txBody>
          <a:bodyPr wrap="none" rtlCol="0">
            <a:spAutoFit/>
          </a:bodyPr>
          <a:lstStyle/>
          <a:p>
            <a:r>
              <a:rPr lang="en-US" sz="1400" b="0" dirty="0">
                <a:solidFill>
                  <a:schemeClr val="bg1"/>
                </a:solidFill>
              </a:rPr>
              <a:t>Field</a:t>
            </a:r>
          </a:p>
        </p:txBody>
      </p:sp>
      <p:cxnSp>
        <p:nvCxnSpPr>
          <p:cNvPr id="23" name="Straight Arrow Connector 22">
            <a:extLst>
              <a:ext uri="{FF2B5EF4-FFF2-40B4-BE49-F238E27FC236}">
                <a16:creationId xmlns:a16="http://schemas.microsoft.com/office/drawing/2014/main" id="{EF699071-6A8C-B445-A1A9-ACF5A7647648}"/>
              </a:ext>
            </a:extLst>
          </p:cNvPr>
          <p:cNvCxnSpPr>
            <a:cxnSpLocks/>
            <a:stCxn id="22" idx="3"/>
          </p:cNvCxnSpPr>
          <p:nvPr/>
        </p:nvCxnSpPr>
        <p:spPr>
          <a:xfrm>
            <a:off x="885311" y="2152255"/>
            <a:ext cx="1172089" cy="151327"/>
          </a:xfrm>
          <a:prstGeom prst="straightConnector1">
            <a:avLst/>
          </a:prstGeom>
          <a:ln w="1905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E6CF713-5E54-554A-8F87-F00CEEEC0876}"/>
              </a:ext>
            </a:extLst>
          </p:cNvPr>
          <p:cNvSpPr txBox="1"/>
          <p:nvPr/>
        </p:nvSpPr>
        <p:spPr>
          <a:xfrm>
            <a:off x="5114260" y="2948680"/>
            <a:ext cx="1000595" cy="307777"/>
          </a:xfrm>
          <a:prstGeom prst="rect">
            <a:avLst/>
          </a:prstGeom>
          <a:noFill/>
        </p:spPr>
        <p:txBody>
          <a:bodyPr wrap="none" rtlCol="0">
            <a:spAutoFit/>
          </a:bodyPr>
          <a:lstStyle/>
          <a:p>
            <a:r>
              <a:rPr lang="en-US" sz="1400" b="0" dirty="0">
                <a:solidFill>
                  <a:schemeClr val="bg1"/>
                </a:solidFill>
              </a:rPr>
              <a:t>Document</a:t>
            </a:r>
          </a:p>
        </p:txBody>
      </p:sp>
      <p:sp>
        <p:nvSpPr>
          <p:cNvPr id="27" name="Right Brace 26">
            <a:extLst>
              <a:ext uri="{FF2B5EF4-FFF2-40B4-BE49-F238E27FC236}">
                <a16:creationId xmlns:a16="http://schemas.microsoft.com/office/drawing/2014/main" id="{7A21DFE0-10C6-CC4E-89AB-77E39A0972E7}"/>
              </a:ext>
            </a:extLst>
          </p:cNvPr>
          <p:cNvSpPr/>
          <p:nvPr/>
        </p:nvSpPr>
        <p:spPr>
          <a:xfrm>
            <a:off x="4876800" y="2743200"/>
            <a:ext cx="228600" cy="685800"/>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9D831C9-AF4A-A34D-8664-9E75363E076D}"/>
              </a:ext>
            </a:extLst>
          </p:cNvPr>
          <p:cNvSpPr txBox="1"/>
          <p:nvPr/>
        </p:nvSpPr>
        <p:spPr>
          <a:xfrm>
            <a:off x="5080641" y="1977243"/>
            <a:ext cx="1000595" cy="307777"/>
          </a:xfrm>
          <a:prstGeom prst="rect">
            <a:avLst/>
          </a:prstGeom>
          <a:noFill/>
        </p:spPr>
        <p:txBody>
          <a:bodyPr wrap="none" rtlCol="0">
            <a:spAutoFit/>
          </a:bodyPr>
          <a:lstStyle/>
          <a:p>
            <a:r>
              <a:rPr lang="en-US" sz="1400" b="0" dirty="0">
                <a:solidFill>
                  <a:schemeClr val="bg1"/>
                </a:solidFill>
              </a:rPr>
              <a:t>Document</a:t>
            </a:r>
          </a:p>
        </p:txBody>
      </p:sp>
      <p:sp>
        <p:nvSpPr>
          <p:cNvPr id="16" name="Right Brace 15">
            <a:extLst>
              <a:ext uri="{FF2B5EF4-FFF2-40B4-BE49-F238E27FC236}">
                <a16:creationId xmlns:a16="http://schemas.microsoft.com/office/drawing/2014/main" id="{45861CCE-836A-464B-BDE2-936388A6B558}"/>
              </a:ext>
            </a:extLst>
          </p:cNvPr>
          <p:cNvSpPr/>
          <p:nvPr/>
        </p:nvSpPr>
        <p:spPr>
          <a:xfrm>
            <a:off x="4888466" y="1678401"/>
            <a:ext cx="237460" cy="910398"/>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76EBF398-414D-544A-B5D4-1748163D8128}"/>
              </a:ext>
            </a:extLst>
          </p:cNvPr>
          <p:cNvSpPr txBox="1"/>
          <p:nvPr/>
        </p:nvSpPr>
        <p:spPr>
          <a:xfrm>
            <a:off x="5917159" y="1368842"/>
            <a:ext cx="364202" cy="307777"/>
          </a:xfrm>
          <a:prstGeom prst="rect">
            <a:avLst/>
          </a:prstGeom>
          <a:noFill/>
        </p:spPr>
        <p:txBody>
          <a:bodyPr wrap="none" rtlCol="0">
            <a:spAutoFit/>
          </a:bodyPr>
          <a:lstStyle/>
          <a:p>
            <a:r>
              <a:rPr lang="en-US" sz="1400" b="0" dirty="0">
                <a:solidFill>
                  <a:schemeClr val="bg1"/>
                </a:solidFill>
              </a:rPr>
              <a:t>ID</a:t>
            </a:r>
          </a:p>
        </p:txBody>
      </p:sp>
      <p:cxnSp>
        <p:nvCxnSpPr>
          <p:cNvPr id="20" name="Straight Arrow Connector 19">
            <a:extLst>
              <a:ext uri="{FF2B5EF4-FFF2-40B4-BE49-F238E27FC236}">
                <a16:creationId xmlns:a16="http://schemas.microsoft.com/office/drawing/2014/main" id="{BE51F675-B7B4-DE4C-B8E1-F989C0AF1CF6}"/>
              </a:ext>
            </a:extLst>
          </p:cNvPr>
          <p:cNvCxnSpPr>
            <a:cxnSpLocks/>
          </p:cNvCxnSpPr>
          <p:nvPr/>
        </p:nvCxnSpPr>
        <p:spPr>
          <a:xfrm flipH="1">
            <a:off x="5114260" y="1558608"/>
            <a:ext cx="802899" cy="219126"/>
          </a:xfrm>
          <a:prstGeom prst="straightConnector1">
            <a:avLst/>
          </a:prstGeom>
          <a:ln w="1905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A9DCAD6-38DA-3942-96BF-03B4EDBE0D7D}"/>
              </a:ext>
            </a:extLst>
          </p:cNvPr>
          <p:cNvPicPr>
            <a:picLocks noChangeAspect="1"/>
          </p:cNvPicPr>
          <p:nvPr/>
        </p:nvPicPr>
        <p:blipFill>
          <a:blip r:embed="rId4"/>
          <a:stretch>
            <a:fillRect/>
          </a:stretch>
        </p:blipFill>
        <p:spPr>
          <a:xfrm>
            <a:off x="5257800" y="4283167"/>
            <a:ext cx="3879850" cy="2041433"/>
          </a:xfrm>
          <a:prstGeom prst="rect">
            <a:avLst/>
          </a:prstGeom>
        </p:spPr>
      </p:pic>
    </p:spTree>
    <p:extLst>
      <p:ext uri="{BB962C8B-B14F-4D97-AF65-F5344CB8AC3E}">
        <p14:creationId xmlns:p14="http://schemas.microsoft.com/office/powerpoint/2010/main" val="284269125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0B78F9-0015-B14E-8616-84C38772251B}"/>
              </a:ext>
            </a:extLst>
          </p:cNvPr>
          <p:cNvSpPr>
            <a:spLocks noGrp="1"/>
          </p:cNvSpPr>
          <p:nvPr>
            <p:ph type="title"/>
          </p:nvPr>
        </p:nvSpPr>
        <p:spPr/>
        <p:txBody>
          <a:bodyPr/>
          <a:lstStyle/>
          <a:p>
            <a:r>
              <a:rPr lang="en-US" dirty="0"/>
              <a:t>Popularity of DBMS</a:t>
            </a:r>
          </a:p>
        </p:txBody>
      </p:sp>
      <p:sp>
        <p:nvSpPr>
          <p:cNvPr id="4" name="Slide Number Placeholder 3">
            <a:extLst>
              <a:ext uri="{FF2B5EF4-FFF2-40B4-BE49-F238E27FC236}">
                <a16:creationId xmlns:a16="http://schemas.microsoft.com/office/drawing/2014/main" id="{9CC71390-9605-0E42-AF28-DD092287A1CA}"/>
              </a:ext>
            </a:extLst>
          </p:cNvPr>
          <p:cNvSpPr>
            <a:spLocks noGrp="1"/>
          </p:cNvSpPr>
          <p:nvPr>
            <p:ph type="sldNum" sz="quarter" idx="10"/>
          </p:nvPr>
        </p:nvSpPr>
        <p:spPr/>
        <p:txBody>
          <a:bodyPr/>
          <a:lstStyle/>
          <a:p>
            <a:fld id="{95C605C4-1F5B-4B2B-8458-3FC432AF1FAC}" type="slidenum">
              <a:rPr lang="en-US" smtClean="0"/>
              <a:t>25</a:t>
            </a:fld>
            <a:endParaRPr lang="en-US"/>
          </a:p>
        </p:txBody>
      </p:sp>
      <p:pic>
        <p:nvPicPr>
          <p:cNvPr id="2" name="Picture 1">
            <a:extLst>
              <a:ext uri="{FF2B5EF4-FFF2-40B4-BE49-F238E27FC236}">
                <a16:creationId xmlns:a16="http://schemas.microsoft.com/office/drawing/2014/main" id="{84535EA1-C60D-0B42-8AFC-25149C670F7F}"/>
              </a:ext>
            </a:extLst>
          </p:cNvPr>
          <p:cNvPicPr>
            <a:picLocks noChangeAspect="1"/>
          </p:cNvPicPr>
          <p:nvPr/>
        </p:nvPicPr>
        <p:blipFill>
          <a:blip r:embed="rId2"/>
          <a:stretch>
            <a:fillRect/>
          </a:stretch>
        </p:blipFill>
        <p:spPr>
          <a:xfrm>
            <a:off x="0" y="1131547"/>
            <a:ext cx="8229600" cy="5169267"/>
          </a:xfrm>
          <a:prstGeom prst="rect">
            <a:avLst/>
          </a:prstGeom>
        </p:spPr>
      </p:pic>
    </p:spTree>
    <p:extLst>
      <p:ext uri="{BB962C8B-B14F-4D97-AF65-F5344CB8AC3E}">
        <p14:creationId xmlns:p14="http://schemas.microsoft.com/office/powerpoint/2010/main" val="278336065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D010B6-4B62-3B46-8D19-65242B410344}"/>
              </a:ext>
            </a:extLst>
          </p:cNvPr>
          <p:cNvSpPr>
            <a:spLocks noGrp="1"/>
          </p:cNvSpPr>
          <p:nvPr>
            <p:ph type="title"/>
          </p:nvPr>
        </p:nvSpPr>
        <p:spPr/>
        <p:txBody>
          <a:bodyPr/>
          <a:lstStyle/>
          <a:p>
            <a:r>
              <a:rPr lang="en-US" dirty="0"/>
              <a:t>Stack Overflow Trends</a:t>
            </a:r>
          </a:p>
        </p:txBody>
      </p:sp>
      <p:sp>
        <p:nvSpPr>
          <p:cNvPr id="4" name="Slide Number Placeholder 3">
            <a:extLst>
              <a:ext uri="{FF2B5EF4-FFF2-40B4-BE49-F238E27FC236}">
                <a16:creationId xmlns:a16="http://schemas.microsoft.com/office/drawing/2014/main" id="{7E30F607-1D9E-F842-B61C-45B55D271FF0}"/>
              </a:ext>
            </a:extLst>
          </p:cNvPr>
          <p:cNvSpPr>
            <a:spLocks noGrp="1"/>
          </p:cNvSpPr>
          <p:nvPr>
            <p:ph type="sldNum" sz="quarter" idx="10"/>
          </p:nvPr>
        </p:nvSpPr>
        <p:spPr/>
        <p:txBody>
          <a:bodyPr/>
          <a:lstStyle/>
          <a:p>
            <a:fld id="{95C605C4-1F5B-4B2B-8458-3FC432AF1FAC}" type="slidenum">
              <a:rPr lang="en-US" smtClean="0"/>
              <a:t>26</a:t>
            </a:fld>
            <a:endParaRPr lang="en-US"/>
          </a:p>
        </p:txBody>
      </p:sp>
      <p:sp>
        <p:nvSpPr>
          <p:cNvPr id="7" name="Content Placeholder 1">
            <a:extLst>
              <a:ext uri="{FF2B5EF4-FFF2-40B4-BE49-F238E27FC236}">
                <a16:creationId xmlns:a16="http://schemas.microsoft.com/office/drawing/2014/main" id="{B96B905E-46ED-AB40-9209-96BACECFDF95}"/>
              </a:ext>
            </a:extLst>
          </p:cNvPr>
          <p:cNvSpPr txBox="1">
            <a:spLocks/>
          </p:cNvSpPr>
          <p:nvPr/>
        </p:nvSpPr>
        <p:spPr bwMode="auto">
          <a:xfrm>
            <a:off x="152400" y="6553200"/>
            <a:ext cx="8458200" cy="304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70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b="0" kern="0" dirty="0"/>
              <a:t>Source: https://</a:t>
            </a:r>
            <a:r>
              <a:rPr lang="en-US" b="0" kern="0" dirty="0" err="1"/>
              <a:t>insights.stackoverflow.com</a:t>
            </a:r>
            <a:r>
              <a:rPr lang="en-US" b="0" kern="0" dirty="0"/>
              <a:t>/</a:t>
            </a:r>
          </a:p>
        </p:txBody>
      </p:sp>
      <p:pic>
        <p:nvPicPr>
          <p:cNvPr id="6" name="Picture 5">
            <a:extLst>
              <a:ext uri="{FF2B5EF4-FFF2-40B4-BE49-F238E27FC236}">
                <a16:creationId xmlns:a16="http://schemas.microsoft.com/office/drawing/2014/main" id="{E4D9316A-D58B-B24E-A12C-58771BE91126}"/>
              </a:ext>
            </a:extLst>
          </p:cNvPr>
          <p:cNvPicPr>
            <a:picLocks noChangeAspect="1"/>
          </p:cNvPicPr>
          <p:nvPr/>
        </p:nvPicPr>
        <p:blipFill>
          <a:blip r:embed="rId2"/>
          <a:stretch>
            <a:fillRect/>
          </a:stretch>
        </p:blipFill>
        <p:spPr>
          <a:xfrm>
            <a:off x="355600" y="1466850"/>
            <a:ext cx="8280400" cy="4889500"/>
          </a:xfrm>
          <a:prstGeom prst="rect">
            <a:avLst/>
          </a:prstGeom>
        </p:spPr>
      </p:pic>
    </p:spTree>
    <p:extLst>
      <p:ext uri="{BB962C8B-B14F-4D97-AF65-F5344CB8AC3E}">
        <p14:creationId xmlns:p14="http://schemas.microsoft.com/office/powerpoint/2010/main" val="37318390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347B7-9F2F-1A4E-809B-D4B85F26801E}"/>
              </a:ext>
            </a:extLst>
          </p:cNvPr>
          <p:cNvSpPr>
            <a:spLocks noGrp="1"/>
          </p:cNvSpPr>
          <p:nvPr>
            <p:ph idx="1"/>
          </p:nvPr>
        </p:nvSpPr>
        <p:spPr/>
        <p:txBody>
          <a:bodyPr/>
          <a:lstStyle/>
          <a:p>
            <a:r>
              <a:rPr lang="en-US" dirty="0"/>
              <a:t>Unlike (basic) key value stores, document stores allow some querying based on the content of a document</a:t>
            </a:r>
          </a:p>
          <a:p>
            <a:r>
              <a:rPr lang="en-US" dirty="0"/>
              <a:t>CRUD = Create, Read, Update, Delete</a:t>
            </a:r>
          </a:p>
        </p:txBody>
      </p:sp>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Document Stores: Querying</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27</a:t>
            </a:fld>
            <a:endParaRPr lang="en-US"/>
          </a:p>
        </p:txBody>
      </p:sp>
    </p:spTree>
    <p:extLst>
      <p:ext uri="{BB962C8B-B14F-4D97-AF65-F5344CB8AC3E}">
        <p14:creationId xmlns:p14="http://schemas.microsoft.com/office/powerpoint/2010/main" val="107386273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CRUD: Create</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28</a:t>
            </a:fld>
            <a:endParaRPr lang="en-US"/>
          </a:p>
        </p:txBody>
      </p:sp>
      <p:sp>
        <p:nvSpPr>
          <p:cNvPr id="6" name="Content Placeholder 5">
            <a:extLst>
              <a:ext uri="{FF2B5EF4-FFF2-40B4-BE49-F238E27FC236}">
                <a16:creationId xmlns:a16="http://schemas.microsoft.com/office/drawing/2014/main" id="{52786980-0928-0E41-8A19-BC4B1AFBC34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2E6365A-5D93-9749-B6D3-E8BCD3DD250E}"/>
              </a:ext>
            </a:extLst>
          </p:cNvPr>
          <p:cNvPicPr>
            <a:picLocks noChangeAspect="1"/>
          </p:cNvPicPr>
          <p:nvPr/>
        </p:nvPicPr>
        <p:blipFill>
          <a:blip r:embed="rId2"/>
          <a:stretch>
            <a:fillRect/>
          </a:stretch>
        </p:blipFill>
        <p:spPr>
          <a:xfrm>
            <a:off x="400050" y="962867"/>
            <a:ext cx="8305800" cy="5199808"/>
          </a:xfrm>
          <a:prstGeom prst="rect">
            <a:avLst/>
          </a:prstGeom>
        </p:spPr>
      </p:pic>
    </p:spTree>
    <p:extLst>
      <p:ext uri="{BB962C8B-B14F-4D97-AF65-F5344CB8AC3E}">
        <p14:creationId xmlns:p14="http://schemas.microsoft.com/office/powerpoint/2010/main" val="290967624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CRUD: Read</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29</a:t>
            </a:fld>
            <a:endParaRPr lang="en-US"/>
          </a:p>
        </p:txBody>
      </p:sp>
      <p:sp>
        <p:nvSpPr>
          <p:cNvPr id="6" name="Content Placeholder 5">
            <a:extLst>
              <a:ext uri="{FF2B5EF4-FFF2-40B4-BE49-F238E27FC236}">
                <a16:creationId xmlns:a16="http://schemas.microsoft.com/office/drawing/2014/main" id="{52786980-0928-0E41-8A19-BC4B1AFBC345}"/>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CE5CE14F-D2B6-594B-8E6F-0EE21B7657A0}"/>
              </a:ext>
            </a:extLst>
          </p:cNvPr>
          <p:cNvPicPr>
            <a:picLocks noChangeAspect="1"/>
          </p:cNvPicPr>
          <p:nvPr/>
        </p:nvPicPr>
        <p:blipFill>
          <a:blip r:embed="rId2"/>
          <a:stretch>
            <a:fillRect/>
          </a:stretch>
        </p:blipFill>
        <p:spPr>
          <a:xfrm>
            <a:off x="0" y="899474"/>
            <a:ext cx="9144000" cy="5059052"/>
          </a:xfrm>
          <a:prstGeom prst="rect">
            <a:avLst/>
          </a:prstGeom>
        </p:spPr>
      </p:pic>
    </p:spTree>
    <p:extLst>
      <p:ext uri="{BB962C8B-B14F-4D97-AF65-F5344CB8AC3E}">
        <p14:creationId xmlns:p14="http://schemas.microsoft.com/office/powerpoint/2010/main" val="163003057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Reduce-side (‘Common’) Join</a:t>
            </a:r>
          </a:p>
        </p:txBody>
      </p:sp>
      <p:sp>
        <p:nvSpPr>
          <p:cNvPr id="7" name="Slide Number Placeholder 6"/>
          <p:cNvSpPr>
            <a:spLocks noGrp="1"/>
          </p:cNvSpPr>
          <p:nvPr>
            <p:ph type="sldNum" sz="quarter" idx="10"/>
          </p:nvPr>
        </p:nvSpPr>
        <p:spPr/>
        <p:txBody>
          <a:bodyPr/>
          <a:lstStyle/>
          <a:p>
            <a:fld id="{95C605C4-1F5B-4B2B-8458-3FC432AF1FAC}" type="slidenum">
              <a:rPr lang="en-US" smtClean="0"/>
              <a:t>3</a:t>
            </a:fld>
            <a:endParaRPr lang="en-US"/>
          </a:p>
        </p:txBody>
      </p:sp>
      <p:pic>
        <p:nvPicPr>
          <p:cNvPr id="12" name="Picture 11">
            <a:extLst>
              <a:ext uri="{FF2B5EF4-FFF2-40B4-BE49-F238E27FC236}">
                <a16:creationId xmlns:a16="http://schemas.microsoft.com/office/drawing/2014/main" id="{8285A95D-AB23-0140-93DD-EF67CEA3EA30}"/>
              </a:ext>
            </a:extLst>
          </p:cNvPr>
          <p:cNvPicPr>
            <a:picLocks noChangeAspect="1"/>
          </p:cNvPicPr>
          <p:nvPr/>
        </p:nvPicPr>
        <p:blipFill>
          <a:blip r:embed="rId3"/>
          <a:stretch>
            <a:fillRect/>
          </a:stretch>
        </p:blipFill>
        <p:spPr>
          <a:xfrm>
            <a:off x="2026974" y="2816226"/>
            <a:ext cx="5013618" cy="3879849"/>
          </a:xfrm>
          <a:prstGeom prst="rect">
            <a:avLst/>
          </a:prstGeom>
        </p:spPr>
      </p:pic>
      <p:sp>
        <p:nvSpPr>
          <p:cNvPr id="31" name="Content Placeholder 1">
            <a:extLst>
              <a:ext uri="{FF2B5EF4-FFF2-40B4-BE49-F238E27FC236}">
                <a16:creationId xmlns:a16="http://schemas.microsoft.com/office/drawing/2014/main" id="{C41D0B94-C993-0F42-AA2D-386AF0D4ABBA}"/>
              </a:ext>
            </a:extLst>
          </p:cNvPr>
          <p:cNvSpPr txBox="1">
            <a:spLocks/>
          </p:cNvSpPr>
          <p:nvPr/>
        </p:nvSpPr>
        <p:spPr>
          <a:xfrm>
            <a:off x="381000" y="1066800"/>
            <a:ext cx="8458200" cy="5105400"/>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dirty="0"/>
              <a:t>Doesn’t require a dataset to fit in memory, but slower than map-side join</a:t>
            </a:r>
          </a:p>
          <a:p>
            <a:pPr lvl="1"/>
            <a:r>
              <a:rPr lang="en-US" b="0" kern="0" dirty="0"/>
              <a:t>Different mappers operate on each table, and emit records, with key as the variable to join by</a:t>
            </a:r>
          </a:p>
        </p:txBody>
      </p:sp>
      <p:sp>
        <p:nvSpPr>
          <p:cNvPr id="3" name="TextBox 2">
            <a:extLst>
              <a:ext uri="{FF2B5EF4-FFF2-40B4-BE49-F238E27FC236}">
                <a16:creationId xmlns:a16="http://schemas.microsoft.com/office/drawing/2014/main" id="{02DDFFB0-0CC0-6A43-AE5C-E555947DF40C}"/>
              </a:ext>
            </a:extLst>
          </p:cNvPr>
          <p:cNvSpPr txBox="1"/>
          <p:nvPr/>
        </p:nvSpPr>
        <p:spPr>
          <a:xfrm>
            <a:off x="517277" y="2973973"/>
            <a:ext cx="1092735" cy="338554"/>
          </a:xfrm>
          <a:prstGeom prst="rect">
            <a:avLst/>
          </a:prstGeom>
          <a:noFill/>
        </p:spPr>
        <p:txBody>
          <a:bodyPr wrap="none" rtlCol="0">
            <a:spAutoFit/>
          </a:bodyPr>
          <a:lstStyle/>
          <a:p>
            <a:r>
              <a:rPr lang="en-US" dirty="0">
                <a:solidFill>
                  <a:schemeClr val="bg1"/>
                </a:solidFill>
              </a:rPr>
              <a:t>Table X</a:t>
            </a:r>
            <a:r>
              <a:rPr lang="en-US" dirty="0"/>
              <a:t> X</a:t>
            </a:r>
          </a:p>
        </p:txBody>
      </p:sp>
      <p:pic>
        <p:nvPicPr>
          <p:cNvPr id="4" name="Picture 3">
            <a:extLst>
              <a:ext uri="{FF2B5EF4-FFF2-40B4-BE49-F238E27FC236}">
                <a16:creationId xmlns:a16="http://schemas.microsoft.com/office/drawing/2014/main" id="{4D96CC0A-16F9-3B48-9315-287B104F1E4B}"/>
              </a:ext>
            </a:extLst>
          </p:cNvPr>
          <p:cNvPicPr>
            <a:picLocks noChangeAspect="1"/>
          </p:cNvPicPr>
          <p:nvPr/>
        </p:nvPicPr>
        <p:blipFill>
          <a:blip r:embed="rId4"/>
          <a:stretch>
            <a:fillRect/>
          </a:stretch>
        </p:blipFill>
        <p:spPr>
          <a:xfrm>
            <a:off x="152400" y="3327400"/>
            <a:ext cx="1849174" cy="1027319"/>
          </a:xfrm>
          <a:prstGeom prst="rect">
            <a:avLst/>
          </a:prstGeom>
        </p:spPr>
      </p:pic>
      <p:sp>
        <p:nvSpPr>
          <p:cNvPr id="18" name="TextBox 17">
            <a:extLst>
              <a:ext uri="{FF2B5EF4-FFF2-40B4-BE49-F238E27FC236}">
                <a16:creationId xmlns:a16="http://schemas.microsoft.com/office/drawing/2014/main" id="{DD155C0C-5B59-B445-AC3A-FC05FDFC00C1}"/>
              </a:ext>
            </a:extLst>
          </p:cNvPr>
          <p:cNvSpPr txBox="1"/>
          <p:nvPr/>
        </p:nvSpPr>
        <p:spPr>
          <a:xfrm>
            <a:off x="7595176" y="2973973"/>
            <a:ext cx="1085297" cy="338554"/>
          </a:xfrm>
          <a:prstGeom prst="rect">
            <a:avLst/>
          </a:prstGeom>
          <a:noFill/>
        </p:spPr>
        <p:txBody>
          <a:bodyPr wrap="none" rtlCol="0">
            <a:spAutoFit/>
          </a:bodyPr>
          <a:lstStyle/>
          <a:p>
            <a:r>
              <a:rPr lang="en-US" dirty="0">
                <a:solidFill>
                  <a:schemeClr val="bg1"/>
                </a:solidFill>
              </a:rPr>
              <a:t>Table Y</a:t>
            </a:r>
            <a:r>
              <a:rPr lang="en-US" dirty="0"/>
              <a:t> X</a:t>
            </a:r>
          </a:p>
        </p:txBody>
      </p:sp>
      <p:pic>
        <p:nvPicPr>
          <p:cNvPr id="5" name="Picture 4">
            <a:extLst>
              <a:ext uri="{FF2B5EF4-FFF2-40B4-BE49-F238E27FC236}">
                <a16:creationId xmlns:a16="http://schemas.microsoft.com/office/drawing/2014/main" id="{0711458F-ABC3-AD40-A02A-5492BDBA96DC}"/>
              </a:ext>
            </a:extLst>
          </p:cNvPr>
          <p:cNvPicPr>
            <a:picLocks noChangeAspect="1"/>
          </p:cNvPicPr>
          <p:nvPr/>
        </p:nvPicPr>
        <p:blipFill>
          <a:blip r:embed="rId5"/>
          <a:stretch>
            <a:fillRect/>
          </a:stretch>
        </p:blipFill>
        <p:spPr>
          <a:xfrm>
            <a:off x="7222693" y="3327400"/>
            <a:ext cx="1654629" cy="914400"/>
          </a:xfrm>
          <a:prstGeom prst="rect">
            <a:avLst/>
          </a:prstGeom>
        </p:spPr>
      </p:pic>
      <p:cxnSp>
        <p:nvCxnSpPr>
          <p:cNvPr id="20" name="Straight Arrow Connector 19">
            <a:extLst>
              <a:ext uri="{FF2B5EF4-FFF2-40B4-BE49-F238E27FC236}">
                <a16:creationId xmlns:a16="http://schemas.microsoft.com/office/drawing/2014/main" id="{EC9507BA-23AE-984B-A174-42434B17ABF0}"/>
              </a:ext>
            </a:extLst>
          </p:cNvPr>
          <p:cNvCxnSpPr>
            <a:cxnSpLocks/>
            <a:stCxn id="4" idx="2"/>
            <a:endCxn id="19" idx="0"/>
          </p:cNvCxnSpPr>
          <p:nvPr/>
        </p:nvCxnSpPr>
        <p:spPr>
          <a:xfrm flipH="1">
            <a:off x="1034121" y="4354719"/>
            <a:ext cx="42866" cy="1077496"/>
          </a:xfrm>
          <a:prstGeom prst="straightConnector1">
            <a:avLst/>
          </a:prstGeom>
          <a:noFill/>
          <a:ln w="28575" cap="flat" cmpd="sng" algn="ctr">
            <a:solidFill>
              <a:sysClr val="windowText" lastClr="000000"/>
            </a:solidFill>
            <a:prstDash val="solid"/>
            <a:tailEnd type="stealth" w="lg" len="lg"/>
          </a:ln>
          <a:effectLst/>
        </p:spPr>
      </p:cxnSp>
      <p:sp>
        <p:nvSpPr>
          <p:cNvPr id="19" name="TextBox 18">
            <a:extLst>
              <a:ext uri="{FF2B5EF4-FFF2-40B4-BE49-F238E27FC236}">
                <a16:creationId xmlns:a16="http://schemas.microsoft.com/office/drawing/2014/main" id="{73CFDA6A-811B-8C46-8911-998271757078}"/>
              </a:ext>
            </a:extLst>
          </p:cNvPr>
          <p:cNvSpPr txBox="1"/>
          <p:nvPr/>
        </p:nvSpPr>
        <p:spPr>
          <a:xfrm>
            <a:off x="131470" y="5432215"/>
            <a:ext cx="1805302" cy="338554"/>
          </a:xfrm>
          <a:prstGeom prst="rect">
            <a:avLst/>
          </a:prstGeom>
          <a:noFill/>
        </p:spPr>
        <p:txBody>
          <a:bodyPr wrap="none" rtlCol="0">
            <a:spAutoFit/>
          </a:bodyPr>
          <a:lstStyle/>
          <a:p>
            <a:r>
              <a:rPr lang="en-US" b="0" dirty="0">
                <a:solidFill>
                  <a:schemeClr val="bg1"/>
                </a:solidFill>
              </a:rPr>
              <a:t>(0, X, Singapore)</a:t>
            </a:r>
          </a:p>
        </p:txBody>
      </p:sp>
      <p:sp>
        <p:nvSpPr>
          <p:cNvPr id="23" name="TextBox 22">
            <a:extLst>
              <a:ext uri="{FF2B5EF4-FFF2-40B4-BE49-F238E27FC236}">
                <a16:creationId xmlns:a16="http://schemas.microsoft.com/office/drawing/2014/main" id="{75D24659-5EEF-AB47-8433-F10010008AE6}"/>
              </a:ext>
            </a:extLst>
          </p:cNvPr>
          <p:cNvSpPr txBox="1"/>
          <p:nvPr/>
        </p:nvSpPr>
        <p:spPr>
          <a:xfrm>
            <a:off x="7449192" y="5432215"/>
            <a:ext cx="1515928" cy="338554"/>
          </a:xfrm>
          <a:prstGeom prst="rect">
            <a:avLst/>
          </a:prstGeom>
          <a:noFill/>
        </p:spPr>
        <p:txBody>
          <a:bodyPr wrap="none" rtlCol="0">
            <a:spAutoFit/>
          </a:bodyPr>
          <a:lstStyle/>
          <a:p>
            <a:r>
              <a:rPr lang="en-US" b="0" dirty="0">
                <a:solidFill>
                  <a:schemeClr val="bg1"/>
                </a:solidFill>
              </a:rPr>
              <a:t>(0, Y, CS4225)</a:t>
            </a:r>
          </a:p>
        </p:txBody>
      </p:sp>
      <p:sp>
        <p:nvSpPr>
          <p:cNvPr id="22" name="TextBox 21">
            <a:extLst>
              <a:ext uri="{FF2B5EF4-FFF2-40B4-BE49-F238E27FC236}">
                <a16:creationId xmlns:a16="http://schemas.microsoft.com/office/drawing/2014/main" id="{91EC67A5-D3F8-3A4E-A69F-309272EFAF96}"/>
              </a:ext>
            </a:extLst>
          </p:cNvPr>
          <p:cNvSpPr txBox="1"/>
          <p:nvPr/>
        </p:nvSpPr>
        <p:spPr>
          <a:xfrm>
            <a:off x="7376438" y="3581400"/>
            <a:ext cx="269626" cy="276999"/>
          </a:xfrm>
          <a:prstGeom prst="rect">
            <a:avLst/>
          </a:prstGeom>
          <a:noFill/>
        </p:spPr>
        <p:txBody>
          <a:bodyPr wrap="none" rtlCol="0">
            <a:spAutoFit/>
          </a:bodyPr>
          <a:lstStyle/>
          <a:p>
            <a:r>
              <a:rPr lang="en-US" sz="1200" dirty="0">
                <a:solidFill>
                  <a:schemeClr val="bg1"/>
                </a:solidFill>
              </a:rPr>
              <a:t>0</a:t>
            </a:r>
          </a:p>
        </p:txBody>
      </p:sp>
      <p:sp>
        <p:nvSpPr>
          <p:cNvPr id="25" name="TextBox 24">
            <a:extLst>
              <a:ext uri="{FF2B5EF4-FFF2-40B4-BE49-F238E27FC236}">
                <a16:creationId xmlns:a16="http://schemas.microsoft.com/office/drawing/2014/main" id="{4750579C-28AF-FC41-AB9C-56A140D39C24}"/>
              </a:ext>
            </a:extLst>
          </p:cNvPr>
          <p:cNvSpPr txBox="1"/>
          <p:nvPr/>
        </p:nvSpPr>
        <p:spPr>
          <a:xfrm>
            <a:off x="7674410" y="3581400"/>
            <a:ext cx="737702" cy="276999"/>
          </a:xfrm>
          <a:prstGeom prst="rect">
            <a:avLst/>
          </a:prstGeom>
          <a:noFill/>
        </p:spPr>
        <p:txBody>
          <a:bodyPr wrap="none" rtlCol="0">
            <a:spAutoFit/>
          </a:bodyPr>
          <a:lstStyle/>
          <a:p>
            <a:r>
              <a:rPr lang="en-US" sz="1200" dirty="0">
                <a:solidFill>
                  <a:schemeClr val="bg1"/>
                </a:solidFill>
              </a:rPr>
              <a:t>CS4225</a:t>
            </a:r>
          </a:p>
        </p:txBody>
      </p:sp>
      <p:sp>
        <p:nvSpPr>
          <p:cNvPr id="26" name="TextBox 25">
            <a:extLst>
              <a:ext uri="{FF2B5EF4-FFF2-40B4-BE49-F238E27FC236}">
                <a16:creationId xmlns:a16="http://schemas.microsoft.com/office/drawing/2014/main" id="{634CEBBA-3DEF-C748-80FB-8220031F3DDB}"/>
              </a:ext>
            </a:extLst>
          </p:cNvPr>
          <p:cNvSpPr txBox="1"/>
          <p:nvPr/>
        </p:nvSpPr>
        <p:spPr>
          <a:xfrm>
            <a:off x="433017" y="3598333"/>
            <a:ext cx="938077" cy="276999"/>
          </a:xfrm>
          <a:prstGeom prst="rect">
            <a:avLst/>
          </a:prstGeom>
          <a:noFill/>
        </p:spPr>
        <p:txBody>
          <a:bodyPr wrap="none" rtlCol="0">
            <a:spAutoFit/>
          </a:bodyPr>
          <a:lstStyle/>
          <a:p>
            <a:r>
              <a:rPr lang="en-US" sz="1200" dirty="0">
                <a:solidFill>
                  <a:schemeClr val="bg1"/>
                </a:solidFill>
              </a:rPr>
              <a:t>Singapore</a:t>
            </a:r>
          </a:p>
        </p:txBody>
      </p:sp>
      <p:sp>
        <p:nvSpPr>
          <p:cNvPr id="27" name="TextBox 26">
            <a:extLst>
              <a:ext uri="{FF2B5EF4-FFF2-40B4-BE49-F238E27FC236}">
                <a16:creationId xmlns:a16="http://schemas.microsoft.com/office/drawing/2014/main" id="{1CC3DF4B-FAEC-D542-8DDD-AB22E9431C7D}"/>
              </a:ext>
            </a:extLst>
          </p:cNvPr>
          <p:cNvSpPr txBox="1"/>
          <p:nvPr/>
        </p:nvSpPr>
        <p:spPr>
          <a:xfrm>
            <a:off x="1413705" y="3598332"/>
            <a:ext cx="269626" cy="276999"/>
          </a:xfrm>
          <a:prstGeom prst="rect">
            <a:avLst/>
          </a:prstGeom>
          <a:noFill/>
        </p:spPr>
        <p:txBody>
          <a:bodyPr wrap="none" rtlCol="0">
            <a:spAutoFit/>
          </a:bodyPr>
          <a:lstStyle/>
          <a:p>
            <a:r>
              <a:rPr lang="en-US" sz="1200" dirty="0">
                <a:solidFill>
                  <a:schemeClr val="bg1"/>
                </a:solidFill>
              </a:rPr>
              <a:t>0</a:t>
            </a:r>
          </a:p>
        </p:txBody>
      </p:sp>
      <p:cxnSp>
        <p:nvCxnSpPr>
          <p:cNvPr id="32" name="Straight Arrow Connector 31">
            <a:extLst>
              <a:ext uri="{FF2B5EF4-FFF2-40B4-BE49-F238E27FC236}">
                <a16:creationId xmlns:a16="http://schemas.microsoft.com/office/drawing/2014/main" id="{50148D73-B868-2A49-AEDF-750F82BAE43B}"/>
              </a:ext>
            </a:extLst>
          </p:cNvPr>
          <p:cNvCxnSpPr>
            <a:cxnSpLocks/>
          </p:cNvCxnSpPr>
          <p:nvPr/>
        </p:nvCxnSpPr>
        <p:spPr>
          <a:xfrm flipH="1">
            <a:off x="8132789" y="4265027"/>
            <a:ext cx="3446" cy="1088023"/>
          </a:xfrm>
          <a:prstGeom prst="straightConnector1">
            <a:avLst/>
          </a:prstGeom>
          <a:noFill/>
          <a:ln w="28575" cap="flat" cmpd="sng" algn="ctr">
            <a:solidFill>
              <a:sysClr val="windowText" lastClr="000000"/>
            </a:solidFill>
            <a:prstDash val="solid"/>
            <a:tailEnd type="stealth" w="lg" len="lg"/>
          </a:ln>
          <a:effectLst/>
        </p:spPr>
      </p:cxnSp>
      <p:sp>
        <p:nvSpPr>
          <p:cNvPr id="28" name="TextBox 27">
            <a:extLst>
              <a:ext uri="{FF2B5EF4-FFF2-40B4-BE49-F238E27FC236}">
                <a16:creationId xmlns:a16="http://schemas.microsoft.com/office/drawing/2014/main" id="{40430CE8-F6F7-B742-A00C-6858675E39C2}"/>
              </a:ext>
            </a:extLst>
          </p:cNvPr>
          <p:cNvSpPr txBox="1"/>
          <p:nvPr/>
        </p:nvSpPr>
        <p:spPr>
          <a:xfrm>
            <a:off x="7457554" y="4586873"/>
            <a:ext cx="595035" cy="338554"/>
          </a:xfrm>
          <a:prstGeom prst="rect">
            <a:avLst/>
          </a:prstGeom>
          <a:noFill/>
        </p:spPr>
        <p:txBody>
          <a:bodyPr wrap="none" rtlCol="0">
            <a:spAutoFit/>
          </a:bodyPr>
          <a:lstStyle/>
          <a:p>
            <a:r>
              <a:rPr lang="en-US" dirty="0">
                <a:solidFill>
                  <a:srgbClr val="FF0000"/>
                </a:solidFill>
              </a:rPr>
              <a:t>Map</a:t>
            </a:r>
          </a:p>
        </p:txBody>
      </p:sp>
      <p:sp>
        <p:nvSpPr>
          <p:cNvPr id="33" name="TextBox 32">
            <a:extLst>
              <a:ext uri="{FF2B5EF4-FFF2-40B4-BE49-F238E27FC236}">
                <a16:creationId xmlns:a16="http://schemas.microsoft.com/office/drawing/2014/main" id="{4DC6EAEF-61C7-414B-839D-F4233D167C65}"/>
              </a:ext>
            </a:extLst>
          </p:cNvPr>
          <p:cNvSpPr txBox="1"/>
          <p:nvPr/>
        </p:nvSpPr>
        <p:spPr>
          <a:xfrm>
            <a:off x="381000" y="4658555"/>
            <a:ext cx="595035" cy="338554"/>
          </a:xfrm>
          <a:prstGeom prst="rect">
            <a:avLst/>
          </a:prstGeom>
          <a:noFill/>
        </p:spPr>
        <p:txBody>
          <a:bodyPr wrap="none" rtlCol="0">
            <a:spAutoFit/>
          </a:bodyPr>
          <a:lstStyle/>
          <a:p>
            <a:r>
              <a:rPr lang="en-US" dirty="0">
                <a:solidFill>
                  <a:srgbClr val="FF0000"/>
                </a:solidFill>
              </a:rPr>
              <a:t>Map</a:t>
            </a:r>
          </a:p>
        </p:txBody>
      </p:sp>
      <p:sp>
        <p:nvSpPr>
          <p:cNvPr id="36" name="TextBox 35">
            <a:extLst>
              <a:ext uri="{FF2B5EF4-FFF2-40B4-BE49-F238E27FC236}">
                <a16:creationId xmlns:a16="http://schemas.microsoft.com/office/drawing/2014/main" id="{B04C86B8-66F6-FD41-9C8A-8E3EE85B62B7}"/>
              </a:ext>
            </a:extLst>
          </p:cNvPr>
          <p:cNvSpPr txBox="1"/>
          <p:nvPr/>
        </p:nvSpPr>
        <p:spPr>
          <a:xfrm>
            <a:off x="-38667" y="6034361"/>
            <a:ext cx="526106" cy="338554"/>
          </a:xfrm>
          <a:prstGeom prst="rect">
            <a:avLst/>
          </a:prstGeom>
          <a:noFill/>
        </p:spPr>
        <p:txBody>
          <a:bodyPr wrap="none" rtlCol="0">
            <a:spAutoFit/>
          </a:bodyPr>
          <a:lstStyle/>
          <a:p>
            <a:r>
              <a:rPr lang="en-US" dirty="0">
                <a:solidFill>
                  <a:srgbClr val="00B050"/>
                </a:solidFill>
              </a:rPr>
              <a:t>key</a:t>
            </a:r>
          </a:p>
        </p:txBody>
      </p:sp>
      <p:sp>
        <p:nvSpPr>
          <p:cNvPr id="37" name="TextBox 36">
            <a:extLst>
              <a:ext uri="{FF2B5EF4-FFF2-40B4-BE49-F238E27FC236}">
                <a16:creationId xmlns:a16="http://schemas.microsoft.com/office/drawing/2014/main" id="{DC7F01BC-C36F-2545-866D-76312FD95BD4}"/>
              </a:ext>
            </a:extLst>
          </p:cNvPr>
          <p:cNvSpPr txBox="1"/>
          <p:nvPr/>
        </p:nvSpPr>
        <p:spPr>
          <a:xfrm>
            <a:off x="532540" y="6183648"/>
            <a:ext cx="1312333" cy="584775"/>
          </a:xfrm>
          <a:prstGeom prst="rect">
            <a:avLst/>
          </a:prstGeom>
          <a:noFill/>
        </p:spPr>
        <p:txBody>
          <a:bodyPr wrap="square" rtlCol="0">
            <a:spAutoFit/>
          </a:bodyPr>
          <a:lstStyle/>
          <a:p>
            <a:r>
              <a:rPr lang="en-US" dirty="0">
                <a:solidFill>
                  <a:srgbClr val="00B050"/>
                </a:solidFill>
              </a:rPr>
              <a:t>Secondary key</a:t>
            </a:r>
          </a:p>
        </p:txBody>
      </p:sp>
      <p:cxnSp>
        <p:nvCxnSpPr>
          <p:cNvPr id="38" name="Straight Arrow Connector 37">
            <a:extLst>
              <a:ext uri="{FF2B5EF4-FFF2-40B4-BE49-F238E27FC236}">
                <a16:creationId xmlns:a16="http://schemas.microsoft.com/office/drawing/2014/main" id="{8BE46392-029B-D44F-84F4-BB4371D800A4}"/>
              </a:ext>
            </a:extLst>
          </p:cNvPr>
          <p:cNvCxnSpPr>
            <a:cxnSpLocks/>
          </p:cNvCxnSpPr>
          <p:nvPr/>
        </p:nvCxnSpPr>
        <p:spPr>
          <a:xfrm flipV="1">
            <a:off x="342878" y="5736051"/>
            <a:ext cx="38122" cy="298310"/>
          </a:xfrm>
          <a:prstGeom prst="straightConnector1">
            <a:avLst/>
          </a:prstGeom>
          <a:noFill/>
          <a:ln w="28575" cap="flat" cmpd="sng" algn="ctr">
            <a:solidFill>
              <a:srgbClr val="00B050"/>
            </a:solidFill>
            <a:prstDash val="solid"/>
            <a:tailEnd type="stealth" w="lg" len="lg"/>
          </a:ln>
          <a:effectLst/>
        </p:spPr>
      </p:cxnSp>
      <p:cxnSp>
        <p:nvCxnSpPr>
          <p:cNvPr id="41" name="Straight Arrow Connector 40">
            <a:extLst>
              <a:ext uri="{FF2B5EF4-FFF2-40B4-BE49-F238E27FC236}">
                <a16:creationId xmlns:a16="http://schemas.microsoft.com/office/drawing/2014/main" id="{BA9099BB-45C4-8E41-A719-6398346560AA}"/>
              </a:ext>
            </a:extLst>
          </p:cNvPr>
          <p:cNvCxnSpPr>
            <a:cxnSpLocks/>
          </p:cNvCxnSpPr>
          <p:nvPr/>
        </p:nvCxnSpPr>
        <p:spPr>
          <a:xfrm flipH="1" flipV="1">
            <a:off x="669540" y="5782217"/>
            <a:ext cx="265238" cy="421422"/>
          </a:xfrm>
          <a:prstGeom prst="straightConnector1">
            <a:avLst/>
          </a:prstGeom>
          <a:noFill/>
          <a:ln w="28575" cap="flat" cmpd="sng" algn="ctr">
            <a:solidFill>
              <a:srgbClr val="00B050"/>
            </a:solidFill>
            <a:prstDash val="solid"/>
            <a:tailEnd type="stealth" w="lg" len="lg"/>
          </a:ln>
          <a:effectLst/>
        </p:spPr>
      </p:cxnSp>
      <p:pic>
        <p:nvPicPr>
          <p:cNvPr id="44" name="Picture 43">
            <a:extLst>
              <a:ext uri="{FF2B5EF4-FFF2-40B4-BE49-F238E27FC236}">
                <a16:creationId xmlns:a16="http://schemas.microsoft.com/office/drawing/2014/main" id="{8E25CF24-D4AE-6E4D-B79F-3EAA46ABAB57}"/>
              </a:ext>
            </a:extLst>
          </p:cNvPr>
          <p:cNvPicPr>
            <a:picLocks noChangeAspect="1"/>
          </p:cNvPicPr>
          <p:nvPr/>
        </p:nvPicPr>
        <p:blipFill>
          <a:blip r:embed="rId6"/>
          <a:stretch>
            <a:fillRect/>
          </a:stretch>
        </p:blipFill>
        <p:spPr>
          <a:xfrm>
            <a:off x="5838875" y="5544682"/>
            <a:ext cx="1537563" cy="1317911"/>
          </a:xfrm>
          <a:prstGeom prst="rect">
            <a:avLst/>
          </a:prstGeom>
          <a:noFill/>
          <a:ln>
            <a:solidFill>
              <a:schemeClr val="accent2">
                <a:lumMod val="75000"/>
              </a:schemeClr>
            </a:solidFill>
          </a:ln>
        </p:spPr>
      </p:pic>
      <p:cxnSp>
        <p:nvCxnSpPr>
          <p:cNvPr id="45" name="Straight Arrow Connector 44">
            <a:extLst>
              <a:ext uri="{FF2B5EF4-FFF2-40B4-BE49-F238E27FC236}">
                <a16:creationId xmlns:a16="http://schemas.microsoft.com/office/drawing/2014/main" id="{2FA5FA39-1C7E-C84D-9EF8-A41EE5F9A8D4}"/>
              </a:ext>
            </a:extLst>
          </p:cNvPr>
          <p:cNvCxnSpPr>
            <a:cxnSpLocks/>
          </p:cNvCxnSpPr>
          <p:nvPr/>
        </p:nvCxnSpPr>
        <p:spPr>
          <a:xfrm flipH="1">
            <a:off x="4917063" y="5867400"/>
            <a:ext cx="729944" cy="304800"/>
          </a:xfrm>
          <a:prstGeom prst="straightConnector1">
            <a:avLst/>
          </a:prstGeom>
          <a:noFill/>
          <a:ln w="28575" cap="flat" cmpd="sng" algn="ctr">
            <a:solidFill>
              <a:sysClr val="windowText" lastClr="000000"/>
            </a:solidFill>
            <a:prstDash val="solid"/>
            <a:tailEnd type="stealth" w="lg" len="lg"/>
          </a:ln>
          <a:effectLst/>
        </p:spPr>
      </p:cxnSp>
    </p:spTree>
    <p:extLst>
      <p:ext uri="{BB962C8B-B14F-4D97-AF65-F5344CB8AC3E}">
        <p14:creationId xmlns:p14="http://schemas.microsoft.com/office/powerpoint/2010/main" val="20357658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CRUD: Update</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30</a:t>
            </a:fld>
            <a:endParaRPr lang="en-US"/>
          </a:p>
        </p:txBody>
      </p:sp>
      <p:sp>
        <p:nvSpPr>
          <p:cNvPr id="6" name="Content Placeholder 5">
            <a:extLst>
              <a:ext uri="{FF2B5EF4-FFF2-40B4-BE49-F238E27FC236}">
                <a16:creationId xmlns:a16="http://schemas.microsoft.com/office/drawing/2014/main" id="{52786980-0928-0E41-8A19-BC4B1AFBC3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F519AB7-9A4B-CB43-8DC0-52D16F1DE126}"/>
              </a:ext>
            </a:extLst>
          </p:cNvPr>
          <p:cNvPicPr>
            <a:picLocks noChangeAspect="1"/>
          </p:cNvPicPr>
          <p:nvPr/>
        </p:nvPicPr>
        <p:blipFill>
          <a:blip r:embed="rId3"/>
          <a:stretch>
            <a:fillRect/>
          </a:stretch>
        </p:blipFill>
        <p:spPr>
          <a:xfrm>
            <a:off x="0" y="1078781"/>
            <a:ext cx="8515350" cy="5075109"/>
          </a:xfrm>
          <a:prstGeom prst="rect">
            <a:avLst/>
          </a:prstGeom>
        </p:spPr>
      </p:pic>
    </p:spTree>
    <p:extLst>
      <p:ext uri="{BB962C8B-B14F-4D97-AF65-F5344CB8AC3E}">
        <p14:creationId xmlns:p14="http://schemas.microsoft.com/office/powerpoint/2010/main" val="216586976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CRUD: Delete</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31</a:t>
            </a:fld>
            <a:endParaRPr lang="en-US"/>
          </a:p>
        </p:txBody>
      </p:sp>
      <p:pic>
        <p:nvPicPr>
          <p:cNvPr id="2" name="Picture 1">
            <a:extLst>
              <a:ext uri="{FF2B5EF4-FFF2-40B4-BE49-F238E27FC236}">
                <a16:creationId xmlns:a16="http://schemas.microsoft.com/office/drawing/2014/main" id="{2AEDDD24-0E90-1E45-B285-4A93D8DB2246}"/>
              </a:ext>
            </a:extLst>
          </p:cNvPr>
          <p:cNvPicPr>
            <a:picLocks noChangeAspect="1"/>
          </p:cNvPicPr>
          <p:nvPr/>
        </p:nvPicPr>
        <p:blipFill>
          <a:blip r:embed="rId2"/>
          <a:stretch>
            <a:fillRect/>
          </a:stretch>
        </p:blipFill>
        <p:spPr>
          <a:xfrm>
            <a:off x="0" y="1525356"/>
            <a:ext cx="9144000" cy="3807288"/>
          </a:xfrm>
          <a:prstGeom prst="rect">
            <a:avLst/>
          </a:prstGeom>
        </p:spPr>
      </p:pic>
    </p:spTree>
    <p:extLst>
      <p:ext uri="{BB962C8B-B14F-4D97-AF65-F5344CB8AC3E}">
        <p14:creationId xmlns:p14="http://schemas.microsoft.com/office/powerpoint/2010/main" val="33924632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AD433-10A4-4F4F-A99F-DF13284DF1EB}"/>
              </a:ext>
            </a:extLst>
          </p:cNvPr>
          <p:cNvSpPr>
            <a:spLocks noGrp="1"/>
          </p:cNvSpPr>
          <p:nvPr>
            <p:ph type="title"/>
          </p:nvPr>
        </p:nvSpPr>
        <p:spPr/>
        <p:txBody>
          <a:bodyPr/>
          <a:lstStyle/>
          <a:p>
            <a:r>
              <a:rPr lang="en-US" dirty="0"/>
              <a:t>Wide Column Stores</a:t>
            </a:r>
          </a:p>
        </p:txBody>
      </p:sp>
      <p:sp>
        <p:nvSpPr>
          <p:cNvPr id="3" name="Slide Number Placeholder 2">
            <a:extLst>
              <a:ext uri="{FF2B5EF4-FFF2-40B4-BE49-F238E27FC236}">
                <a16:creationId xmlns:a16="http://schemas.microsoft.com/office/drawing/2014/main" id="{F2899BF2-0468-224A-B7C1-F56F5FE7A512}"/>
              </a:ext>
            </a:extLst>
          </p:cNvPr>
          <p:cNvSpPr>
            <a:spLocks noGrp="1"/>
          </p:cNvSpPr>
          <p:nvPr>
            <p:ph type="sldNum" sz="quarter" idx="10"/>
          </p:nvPr>
        </p:nvSpPr>
        <p:spPr/>
        <p:txBody>
          <a:bodyPr/>
          <a:lstStyle/>
          <a:p>
            <a:fld id="{95C605C4-1F5B-4B2B-8458-3FC432AF1FAC}" type="slidenum">
              <a:rPr lang="en-US" smtClean="0"/>
              <a:t>32</a:t>
            </a:fld>
            <a:endParaRPr lang="en-US"/>
          </a:p>
        </p:txBody>
      </p:sp>
      <p:sp>
        <p:nvSpPr>
          <p:cNvPr id="7" name="Content Placeholder 2">
            <a:extLst>
              <a:ext uri="{FF2B5EF4-FFF2-40B4-BE49-F238E27FC236}">
                <a16:creationId xmlns:a16="http://schemas.microsoft.com/office/drawing/2014/main" id="{1B8F4A73-436E-984B-95D6-67E8A4049093}"/>
              </a:ext>
            </a:extLst>
          </p:cNvPr>
          <p:cNvSpPr txBox="1">
            <a:spLocks/>
          </p:cNvSpPr>
          <p:nvPr/>
        </p:nvSpPr>
        <p:spPr>
          <a:xfrm>
            <a:off x="152400" y="1143000"/>
            <a:ext cx="8991600" cy="2851150"/>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sz="2200" b="0" kern="0" dirty="0"/>
              <a:t>Rows describe entities</a:t>
            </a:r>
          </a:p>
          <a:p>
            <a:r>
              <a:rPr lang="en-US" sz="2200" b="0" kern="0" dirty="0"/>
              <a:t>Related groups of columns are grouped as </a:t>
            </a:r>
            <a:r>
              <a:rPr lang="en-US" sz="2200" kern="0" dirty="0"/>
              <a:t>column families</a:t>
            </a:r>
          </a:p>
          <a:p>
            <a:r>
              <a:rPr lang="en-US" sz="2200" kern="0" dirty="0"/>
              <a:t>Sparsity</a:t>
            </a:r>
            <a:r>
              <a:rPr lang="en-US" sz="2200" b="0" kern="0" dirty="0"/>
              <a:t>: if a column is not used for a row, it doesn’t use space</a:t>
            </a:r>
          </a:p>
          <a:p>
            <a:r>
              <a:rPr lang="en-US" sz="2200" b="0" kern="0" dirty="0"/>
              <a:t>Examples: </a:t>
            </a:r>
            <a:r>
              <a:rPr lang="en-US" sz="2200" b="0" kern="0" dirty="0" err="1"/>
              <a:t>BigTable</a:t>
            </a:r>
            <a:r>
              <a:rPr lang="en-US" sz="2200" b="0" kern="0" dirty="0"/>
              <a:t>, Cassandra, HBase</a:t>
            </a:r>
          </a:p>
        </p:txBody>
      </p:sp>
      <p:sp>
        <p:nvSpPr>
          <p:cNvPr id="8" name="TextBox 7">
            <a:extLst>
              <a:ext uri="{FF2B5EF4-FFF2-40B4-BE49-F238E27FC236}">
                <a16:creationId xmlns:a16="http://schemas.microsoft.com/office/drawing/2014/main" id="{8476DE88-9F95-6849-AA00-C2C00D8A5565}"/>
              </a:ext>
            </a:extLst>
          </p:cNvPr>
          <p:cNvSpPr txBox="1"/>
          <p:nvPr/>
        </p:nvSpPr>
        <p:spPr>
          <a:xfrm>
            <a:off x="5121745" y="6582975"/>
            <a:ext cx="3441968" cy="276999"/>
          </a:xfrm>
          <a:prstGeom prst="rect">
            <a:avLst/>
          </a:prstGeom>
          <a:noFill/>
        </p:spPr>
        <p:txBody>
          <a:bodyPr wrap="none" rtlCol="0">
            <a:spAutoFit/>
          </a:bodyPr>
          <a:lstStyle/>
          <a:p>
            <a:r>
              <a:rPr lang="en-US" sz="1200" b="0" dirty="0">
                <a:solidFill>
                  <a:schemeClr val="bg1"/>
                </a:solidFill>
              </a:rPr>
              <a:t>https://</a:t>
            </a:r>
            <a:r>
              <a:rPr lang="en-US" sz="1200" b="0" dirty="0" err="1">
                <a:solidFill>
                  <a:schemeClr val="bg1"/>
                </a:solidFill>
              </a:rPr>
              <a:t>cloud.google.com</a:t>
            </a:r>
            <a:r>
              <a:rPr lang="en-US" sz="1200" b="0" dirty="0">
                <a:solidFill>
                  <a:schemeClr val="bg1"/>
                </a:solidFill>
              </a:rPr>
              <a:t>/</a:t>
            </a:r>
            <a:r>
              <a:rPr lang="en-US" sz="1200" b="0" dirty="0" err="1">
                <a:solidFill>
                  <a:schemeClr val="bg1"/>
                </a:solidFill>
              </a:rPr>
              <a:t>bigtable</a:t>
            </a:r>
            <a:r>
              <a:rPr lang="en-US" sz="1200" b="0" dirty="0">
                <a:solidFill>
                  <a:schemeClr val="bg1"/>
                </a:solidFill>
              </a:rPr>
              <a:t>/docs/overview</a:t>
            </a:r>
          </a:p>
        </p:txBody>
      </p:sp>
      <p:pic>
        <p:nvPicPr>
          <p:cNvPr id="9" name="Picture 8">
            <a:extLst>
              <a:ext uri="{FF2B5EF4-FFF2-40B4-BE49-F238E27FC236}">
                <a16:creationId xmlns:a16="http://schemas.microsoft.com/office/drawing/2014/main" id="{140221D7-C487-454A-B996-33B8D46B27E7}"/>
              </a:ext>
            </a:extLst>
          </p:cNvPr>
          <p:cNvPicPr>
            <a:picLocks noChangeAspect="1"/>
          </p:cNvPicPr>
          <p:nvPr/>
        </p:nvPicPr>
        <p:blipFill>
          <a:blip r:embed="rId2"/>
          <a:stretch>
            <a:fillRect/>
          </a:stretch>
        </p:blipFill>
        <p:spPr>
          <a:xfrm>
            <a:off x="384645" y="3994150"/>
            <a:ext cx="8454555" cy="2493300"/>
          </a:xfrm>
          <a:prstGeom prst="rect">
            <a:avLst/>
          </a:prstGeom>
        </p:spPr>
      </p:pic>
    </p:spTree>
    <p:extLst>
      <p:ext uri="{BB962C8B-B14F-4D97-AF65-F5344CB8AC3E}">
        <p14:creationId xmlns:p14="http://schemas.microsoft.com/office/powerpoint/2010/main" val="325810272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9232-777C-6F43-B57D-C3FF6F0BB0D8}"/>
              </a:ext>
            </a:extLst>
          </p:cNvPr>
          <p:cNvSpPr>
            <a:spLocks noGrp="1"/>
          </p:cNvSpPr>
          <p:nvPr>
            <p:ph type="title"/>
          </p:nvPr>
        </p:nvSpPr>
        <p:spPr/>
        <p:txBody>
          <a:bodyPr/>
          <a:lstStyle/>
          <a:p>
            <a:r>
              <a:rPr lang="en-US" dirty="0"/>
              <a:t>Graph Databases</a:t>
            </a:r>
          </a:p>
        </p:txBody>
      </p:sp>
      <p:sp>
        <p:nvSpPr>
          <p:cNvPr id="3" name="Slide Number Placeholder 2">
            <a:extLst>
              <a:ext uri="{FF2B5EF4-FFF2-40B4-BE49-F238E27FC236}">
                <a16:creationId xmlns:a16="http://schemas.microsoft.com/office/drawing/2014/main" id="{0BFD6094-96EE-A543-A1C7-E7B4454C873E}"/>
              </a:ext>
            </a:extLst>
          </p:cNvPr>
          <p:cNvSpPr>
            <a:spLocks noGrp="1"/>
          </p:cNvSpPr>
          <p:nvPr>
            <p:ph type="sldNum" sz="quarter" idx="10"/>
          </p:nvPr>
        </p:nvSpPr>
        <p:spPr/>
        <p:txBody>
          <a:bodyPr/>
          <a:lstStyle/>
          <a:p>
            <a:fld id="{95C605C4-1F5B-4B2B-8458-3FC432AF1FAC}" type="slidenum">
              <a:rPr lang="en-US" smtClean="0"/>
              <a:t>33</a:t>
            </a:fld>
            <a:endParaRPr lang="en-US"/>
          </a:p>
        </p:txBody>
      </p:sp>
      <p:pic>
        <p:nvPicPr>
          <p:cNvPr id="4" name="Picture 3">
            <a:extLst>
              <a:ext uri="{FF2B5EF4-FFF2-40B4-BE49-F238E27FC236}">
                <a16:creationId xmlns:a16="http://schemas.microsoft.com/office/drawing/2014/main" id="{B7487DFC-349A-1E40-8620-409DD51EDEF1}"/>
              </a:ext>
            </a:extLst>
          </p:cNvPr>
          <p:cNvPicPr>
            <a:picLocks noChangeAspect="1"/>
          </p:cNvPicPr>
          <p:nvPr/>
        </p:nvPicPr>
        <p:blipFill>
          <a:blip r:embed="rId2"/>
          <a:stretch>
            <a:fillRect/>
          </a:stretch>
        </p:blipFill>
        <p:spPr>
          <a:xfrm>
            <a:off x="590550" y="1122218"/>
            <a:ext cx="6800850" cy="5564332"/>
          </a:xfrm>
          <a:prstGeom prst="rect">
            <a:avLst/>
          </a:prstGeom>
        </p:spPr>
      </p:pic>
    </p:spTree>
    <p:extLst>
      <p:ext uri="{BB962C8B-B14F-4D97-AF65-F5344CB8AC3E}">
        <p14:creationId xmlns:p14="http://schemas.microsoft.com/office/powerpoint/2010/main" val="72941298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9232-777C-6F43-B57D-C3FF6F0BB0D8}"/>
              </a:ext>
            </a:extLst>
          </p:cNvPr>
          <p:cNvSpPr>
            <a:spLocks noGrp="1"/>
          </p:cNvSpPr>
          <p:nvPr>
            <p:ph type="title"/>
          </p:nvPr>
        </p:nvSpPr>
        <p:spPr/>
        <p:txBody>
          <a:bodyPr/>
          <a:lstStyle/>
          <a:p>
            <a:r>
              <a:rPr lang="en-US" dirty="0"/>
              <a:t>Vector Databases</a:t>
            </a:r>
          </a:p>
        </p:txBody>
      </p:sp>
      <p:sp>
        <p:nvSpPr>
          <p:cNvPr id="3" name="Slide Number Placeholder 2">
            <a:extLst>
              <a:ext uri="{FF2B5EF4-FFF2-40B4-BE49-F238E27FC236}">
                <a16:creationId xmlns:a16="http://schemas.microsoft.com/office/drawing/2014/main" id="{0BFD6094-96EE-A543-A1C7-E7B4454C873E}"/>
              </a:ext>
            </a:extLst>
          </p:cNvPr>
          <p:cNvSpPr>
            <a:spLocks noGrp="1"/>
          </p:cNvSpPr>
          <p:nvPr>
            <p:ph type="sldNum" sz="quarter" idx="10"/>
          </p:nvPr>
        </p:nvSpPr>
        <p:spPr/>
        <p:txBody>
          <a:bodyPr/>
          <a:lstStyle/>
          <a:p>
            <a:fld id="{95C605C4-1F5B-4B2B-8458-3FC432AF1FAC}" type="slidenum">
              <a:rPr lang="en-US" smtClean="0"/>
              <a:t>34</a:t>
            </a:fld>
            <a:endParaRPr lang="en-US"/>
          </a:p>
        </p:txBody>
      </p:sp>
      <p:pic>
        <p:nvPicPr>
          <p:cNvPr id="5" name="Picture 4">
            <a:extLst>
              <a:ext uri="{FF2B5EF4-FFF2-40B4-BE49-F238E27FC236}">
                <a16:creationId xmlns:a16="http://schemas.microsoft.com/office/drawing/2014/main" id="{947E3FA6-76A5-B64D-9EC8-0C3B1D08C3D7}"/>
              </a:ext>
            </a:extLst>
          </p:cNvPr>
          <p:cNvPicPr>
            <a:picLocks noChangeAspect="1"/>
          </p:cNvPicPr>
          <p:nvPr/>
        </p:nvPicPr>
        <p:blipFill rotWithShape="1">
          <a:blip r:embed="rId2"/>
          <a:srcRect t="12122"/>
          <a:stretch/>
        </p:blipFill>
        <p:spPr>
          <a:xfrm>
            <a:off x="228600" y="4511674"/>
            <a:ext cx="2297604" cy="2209800"/>
          </a:xfrm>
          <a:prstGeom prst="rect">
            <a:avLst/>
          </a:prstGeom>
        </p:spPr>
      </p:pic>
      <p:sp>
        <p:nvSpPr>
          <p:cNvPr id="6" name="Content Placeholder 2">
            <a:extLst>
              <a:ext uri="{FF2B5EF4-FFF2-40B4-BE49-F238E27FC236}">
                <a16:creationId xmlns:a16="http://schemas.microsoft.com/office/drawing/2014/main" id="{04473067-6918-B140-B0F2-4BE762071160}"/>
              </a:ext>
            </a:extLst>
          </p:cNvPr>
          <p:cNvSpPr txBox="1">
            <a:spLocks/>
          </p:cNvSpPr>
          <p:nvPr/>
        </p:nvSpPr>
        <p:spPr>
          <a:xfrm>
            <a:off x="152398" y="974725"/>
            <a:ext cx="8686801" cy="5578475"/>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sz="2200" b="0" kern="0" dirty="0"/>
              <a:t>Store </a:t>
            </a:r>
            <a:r>
              <a:rPr lang="en-US" sz="2200" kern="0" dirty="0"/>
              <a:t>vectors</a:t>
            </a:r>
            <a:r>
              <a:rPr lang="en-US" sz="2200" b="0" kern="0" dirty="0"/>
              <a:t> (i.e., each row represents a point in d dimensions)</a:t>
            </a:r>
          </a:p>
          <a:p>
            <a:pPr lvl="1"/>
            <a:r>
              <a:rPr lang="en-US" sz="1800" b="0" kern="0" dirty="0"/>
              <a:t>Usually dense, numerical, and high-dimensional</a:t>
            </a:r>
          </a:p>
          <a:p>
            <a:r>
              <a:rPr lang="en-US" sz="2200" b="0" kern="0" dirty="0"/>
              <a:t>Allow fast </a:t>
            </a:r>
            <a:r>
              <a:rPr lang="en-US" sz="2200" kern="0" dirty="0"/>
              <a:t>similarity search</a:t>
            </a:r>
            <a:r>
              <a:rPr lang="en-US" sz="2200" b="0" kern="0" dirty="0"/>
              <a:t>, i.e., given a query, retrieve similar neighbors from the database.</a:t>
            </a:r>
          </a:p>
          <a:p>
            <a:pPr lvl="1"/>
            <a:r>
              <a:rPr lang="en-US" sz="1800" b="0" kern="0" dirty="0"/>
              <a:t>Earlier in class we discussed similarity search using min-hashing. One of the major types of algorithms used in vector databases is </a:t>
            </a:r>
            <a:r>
              <a:rPr lang="en-US" sz="1800" kern="0" dirty="0"/>
              <a:t>locality-sensitive hashing</a:t>
            </a:r>
            <a:r>
              <a:rPr lang="en-US" sz="1800" b="0" kern="0" dirty="0"/>
              <a:t> (LSH), which is closely related to min-hashing.</a:t>
            </a:r>
          </a:p>
          <a:p>
            <a:r>
              <a:rPr lang="en-US" sz="2200" b="0" kern="0" dirty="0"/>
              <a:t>DB features: scalability, real-time updates, replication</a:t>
            </a:r>
          </a:p>
          <a:p>
            <a:r>
              <a:rPr lang="en-US" sz="2200" b="0" kern="0" dirty="0"/>
              <a:t>Examples: Milvus, </a:t>
            </a:r>
            <a:r>
              <a:rPr lang="en-US" sz="2200" b="0" kern="0" dirty="0" err="1"/>
              <a:t>Redis</a:t>
            </a:r>
            <a:r>
              <a:rPr lang="en-US" sz="2200" b="0" kern="0" dirty="0"/>
              <a:t>, </a:t>
            </a:r>
            <a:r>
              <a:rPr lang="en-US" sz="2200" b="0" kern="0" dirty="0" err="1"/>
              <a:t>Weaviate</a:t>
            </a:r>
            <a:r>
              <a:rPr lang="en-US" sz="2200" b="0" kern="0" dirty="0"/>
              <a:t>, MongoDB Atlas</a:t>
            </a:r>
          </a:p>
        </p:txBody>
      </p:sp>
      <p:pic>
        <p:nvPicPr>
          <p:cNvPr id="8" name="Picture 7">
            <a:extLst>
              <a:ext uri="{FF2B5EF4-FFF2-40B4-BE49-F238E27FC236}">
                <a16:creationId xmlns:a16="http://schemas.microsoft.com/office/drawing/2014/main" id="{72CA2DC2-687B-E144-8A2C-DBE9E564325C}"/>
              </a:ext>
            </a:extLst>
          </p:cNvPr>
          <p:cNvPicPr>
            <a:picLocks noChangeAspect="1"/>
          </p:cNvPicPr>
          <p:nvPr/>
        </p:nvPicPr>
        <p:blipFill>
          <a:blip r:embed="rId3"/>
          <a:stretch>
            <a:fillRect/>
          </a:stretch>
        </p:blipFill>
        <p:spPr>
          <a:xfrm>
            <a:off x="2880000" y="4502293"/>
            <a:ext cx="5352852" cy="1012023"/>
          </a:xfrm>
          <a:prstGeom prst="rect">
            <a:avLst/>
          </a:prstGeom>
        </p:spPr>
      </p:pic>
      <p:pic>
        <p:nvPicPr>
          <p:cNvPr id="9" name="Picture 8">
            <a:extLst>
              <a:ext uri="{FF2B5EF4-FFF2-40B4-BE49-F238E27FC236}">
                <a16:creationId xmlns:a16="http://schemas.microsoft.com/office/drawing/2014/main" id="{82297922-D9CF-C24B-AA6D-E34F39011CFA}"/>
              </a:ext>
            </a:extLst>
          </p:cNvPr>
          <p:cNvPicPr>
            <a:picLocks noChangeAspect="1"/>
          </p:cNvPicPr>
          <p:nvPr/>
        </p:nvPicPr>
        <p:blipFill>
          <a:blip r:embed="rId4"/>
          <a:stretch>
            <a:fillRect/>
          </a:stretch>
        </p:blipFill>
        <p:spPr>
          <a:xfrm>
            <a:off x="2880000" y="5467758"/>
            <a:ext cx="5352851" cy="1390242"/>
          </a:xfrm>
          <a:prstGeom prst="rect">
            <a:avLst/>
          </a:prstGeom>
        </p:spPr>
      </p:pic>
    </p:spTree>
    <p:extLst>
      <p:ext uri="{BB962C8B-B14F-4D97-AF65-F5344CB8AC3E}">
        <p14:creationId xmlns:p14="http://schemas.microsoft.com/office/powerpoint/2010/main" val="90563370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5FF4-1061-FA4F-80B5-F2CA4304B424}"/>
              </a:ext>
            </a:extLst>
          </p:cNvPr>
          <p:cNvSpPr>
            <a:spLocks noGrp="1"/>
          </p:cNvSpPr>
          <p:nvPr>
            <p:ph type="title"/>
          </p:nvPr>
        </p:nvSpPr>
        <p:spPr/>
        <p:txBody>
          <a:bodyPr/>
          <a:lstStyle/>
          <a:p>
            <a:r>
              <a:rPr lang="en-US" dirty="0"/>
              <a:t>Vector Databases in AI / ML</a:t>
            </a:r>
          </a:p>
        </p:txBody>
      </p:sp>
      <p:sp>
        <p:nvSpPr>
          <p:cNvPr id="3" name="Slide Number Placeholder 2">
            <a:extLst>
              <a:ext uri="{FF2B5EF4-FFF2-40B4-BE49-F238E27FC236}">
                <a16:creationId xmlns:a16="http://schemas.microsoft.com/office/drawing/2014/main" id="{9B4BEBA4-E09B-394F-82F8-7389623DA031}"/>
              </a:ext>
            </a:extLst>
          </p:cNvPr>
          <p:cNvSpPr>
            <a:spLocks noGrp="1"/>
          </p:cNvSpPr>
          <p:nvPr>
            <p:ph type="sldNum" sz="quarter" idx="10"/>
          </p:nvPr>
        </p:nvSpPr>
        <p:spPr/>
        <p:txBody>
          <a:bodyPr/>
          <a:lstStyle/>
          <a:p>
            <a:fld id="{95C605C4-1F5B-4B2B-8458-3FC432AF1FAC}" type="slidenum">
              <a:rPr lang="en-US" smtClean="0"/>
              <a:t>35</a:t>
            </a:fld>
            <a:endParaRPr lang="en-US"/>
          </a:p>
        </p:txBody>
      </p:sp>
      <p:sp>
        <p:nvSpPr>
          <p:cNvPr id="5" name="Content Placeholder 2">
            <a:extLst>
              <a:ext uri="{FF2B5EF4-FFF2-40B4-BE49-F238E27FC236}">
                <a16:creationId xmlns:a16="http://schemas.microsoft.com/office/drawing/2014/main" id="{BD17BA89-56CE-BA41-AFBE-EF389592E09C}"/>
              </a:ext>
            </a:extLst>
          </p:cNvPr>
          <p:cNvSpPr txBox="1">
            <a:spLocks/>
          </p:cNvSpPr>
          <p:nvPr/>
        </p:nvSpPr>
        <p:spPr>
          <a:xfrm>
            <a:off x="0" y="1143000"/>
            <a:ext cx="6015747" cy="5213350"/>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sz="2200" b="0" kern="0" dirty="0"/>
              <a:t>Vector DBs have become a hot topic recently due to AI / ML</a:t>
            </a:r>
          </a:p>
          <a:p>
            <a:pPr lvl="1"/>
            <a:r>
              <a:rPr lang="en-US" sz="1800" b="0" kern="0" dirty="0"/>
              <a:t>Large language models are often used to convert some text into vectors (or </a:t>
            </a:r>
            <a:r>
              <a:rPr lang="en-US" sz="1800" kern="0" dirty="0"/>
              <a:t>embeddings</a:t>
            </a:r>
            <a:r>
              <a:rPr lang="en-US" sz="1800" b="0" kern="0" dirty="0"/>
              <a:t>) useful for applications like search, recommendation, clustering</a:t>
            </a:r>
          </a:p>
          <a:p>
            <a:pPr lvl="1"/>
            <a:r>
              <a:rPr lang="en-US" sz="1800" b="0" kern="0" dirty="0"/>
              <a:t>Similarly, vision models convert images into embeddings</a:t>
            </a:r>
          </a:p>
          <a:p>
            <a:r>
              <a:rPr lang="en-US" sz="2200" b="0" kern="0" dirty="0"/>
              <a:t>To quickly search for similar embeddings (e.g., for search / recommendation), efficient and scalable vector DBs are needed</a:t>
            </a:r>
          </a:p>
          <a:p>
            <a:pPr lvl="1"/>
            <a:endParaRPr lang="en-US" sz="1800" kern="0" dirty="0"/>
          </a:p>
        </p:txBody>
      </p:sp>
      <p:pic>
        <p:nvPicPr>
          <p:cNvPr id="6" name="Picture 5">
            <a:extLst>
              <a:ext uri="{FF2B5EF4-FFF2-40B4-BE49-F238E27FC236}">
                <a16:creationId xmlns:a16="http://schemas.microsoft.com/office/drawing/2014/main" id="{0AD74A1B-9E2F-5B42-8830-FC16DDB4CDC0}"/>
              </a:ext>
            </a:extLst>
          </p:cNvPr>
          <p:cNvPicPr>
            <a:picLocks noChangeAspect="1"/>
          </p:cNvPicPr>
          <p:nvPr/>
        </p:nvPicPr>
        <p:blipFill rotWithShape="1">
          <a:blip r:embed="rId2"/>
          <a:srcRect l="15000" r="13333"/>
          <a:stretch/>
        </p:blipFill>
        <p:spPr>
          <a:xfrm>
            <a:off x="6320547" y="1143000"/>
            <a:ext cx="2823453" cy="2743200"/>
          </a:xfrm>
          <a:prstGeom prst="rect">
            <a:avLst/>
          </a:prstGeom>
        </p:spPr>
      </p:pic>
      <p:pic>
        <p:nvPicPr>
          <p:cNvPr id="7" name="Picture 6">
            <a:extLst>
              <a:ext uri="{FF2B5EF4-FFF2-40B4-BE49-F238E27FC236}">
                <a16:creationId xmlns:a16="http://schemas.microsoft.com/office/drawing/2014/main" id="{375EA6A7-6303-0A40-B9F7-D8B70BF4B0D5}"/>
              </a:ext>
            </a:extLst>
          </p:cNvPr>
          <p:cNvPicPr>
            <a:picLocks noChangeAspect="1"/>
          </p:cNvPicPr>
          <p:nvPr/>
        </p:nvPicPr>
        <p:blipFill>
          <a:blip r:embed="rId3"/>
          <a:stretch>
            <a:fillRect/>
          </a:stretch>
        </p:blipFill>
        <p:spPr>
          <a:xfrm>
            <a:off x="1221921" y="4484245"/>
            <a:ext cx="6191250" cy="2373755"/>
          </a:xfrm>
          <a:prstGeom prst="rect">
            <a:avLst/>
          </a:prstGeom>
        </p:spPr>
      </p:pic>
    </p:spTree>
    <p:extLst>
      <p:ext uri="{BB962C8B-B14F-4D97-AF65-F5344CB8AC3E}">
        <p14:creationId xmlns:p14="http://schemas.microsoft.com/office/powerpoint/2010/main" val="13996489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36</a:t>
            </a:fld>
            <a:endParaRPr lang="en-US"/>
          </a:p>
        </p:txBody>
      </p:sp>
      <p:pic>
        <p:nvPicPr>
          <p:cNvPr id="7" name="Picture 6">
            <a:extLst>
              <a:ext uri="{FF2B5EF4-FFF2-40B4-BE49-F238E27FC236}">
                <a16:creationId xmlns:a16="http://schemas.microsoft.com/office/drawing/2014/main" id="{CFA41269-0E6D-2E46-A272-56A2120A7BDC}"/>
              </a:ext>
            </a:extLst>
          </p:cNvPr>
          <p:cNvPicPr>
            <a:picLocks noChangeAspect="1"/>
          </p:cNvPicPr>
          <p:nvPr/>
        </p:nvPicPr>
        <p:blipFill>
          <a:blip r:embed="rId3"/>
          <a:stretch>
            <a:fillRect/>
          </a:stretch>
        </p:blipFill>
        <p:spPr>
          <a:xfrm>
            <a:off x="5548066" y="627062"/>
            <a:ext cx="3610469" cy="5240338"/>
          </a:xfrm>
          <a:prstGeom prst="rect">
            <a:avLst/>
          </a:prstGeom>
        </p:spPr>
      </p:pic>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5486400" cy="5105400"/>
          </a:xfrm>
        </p:spPr>
        <p:txBody>
          <a:bodyPr/>
          <a:lstStyle/>
          <a:p>
            <a:pPr marL="342900" indent="-342900">
              <a:buFont typeface="+mj-lt"/>
              <a:buAutoNum type="arabicPeriod"/>
            </a:pPr>
            <a:r>
              <a:rPr lang="en-US" dirty="0"/>
              <a:t>What is NoSQL?</a:t>
            </a:r>
          </a:p>
          <a:p>
            <a:pPr marL="342900" indent="-342900">
              <a:buFont typeface="+mj-lt"/>
              <a:buAutoNum type="arabicPeriod"/>
            </a:pPr>
            <a:r>
              <a:rPr lang="en-US" dirty="0"/>
              <a:t>Major types of NoSQL systems</a:t>
            </a:r>
          </a:p>
          <a:p>
            <a:pPr marL="342900" indent="-342900">
              <a:buFont typeface="+mj-lt"/>
              <a:buAutoNum type="arabicPeriod"/>
            </a:pPr>
            <a:r>
              <a:rPr lang="en-US" b="1" dirty="0"/>
              <a:t>Key concepts</a:t>
            </a:r>
          </a:p>
          <a:p>
            <a:pPr marL="742888" lvl="1" indent="-342900"/>
            <a:r>
              <a:rPr lang="en-US" b="1" dirty="0"/>
              <a:t>Eventual Consistency</a:t>
            </a:r>
          </a:p>
          <a:p>
            <a:pPr marL="742888" lvl="1" indent="-342900"/>
            <a:r>
              <a:rPr lang="en-US" dirty="0"/>
              <a:t>Duplication</a:t>
            </a:r>
          </a:p>
          <a:p>
            <a:pPr marL="742888" lvl="1" indent="-342900"/>
            <a:endParaRPr lang="en-US" b="1" dirty="0"/>
          </a:p>
          <a:p>
            <a:pPr marL="457129" lvl="1" indent="0">
              <a:buNone/>
            </a:pPr>
            <a:endParaRPr lang="en-US" dirty="0"/>
          </a:p>
        </p:txBody>
      </p:sp>
      <p:sp>
        <p:nvSpPr>
          <p:cNvPr id="11" name="Rectangle 10">
            <a:extLst>
              <a:ext uri="{FF2B5EF4-FFF2-40B4-BE49-F238E27FC236}">
                <a16:creationId xmlns:a16="http://schemas.microsoft.com/office/drawing/2014/main" id="{4B5956F3-666A-C640-B2A7-EA21592BC5A3}"/>
              </a:ext>
            </a:extLst>
          </p:cNvPr>
          <p:cNvSpPr/>
          <p:nvPr/>
        </p:nvSpPr>
        <p:spPr>
          <a:xfrm>
            <a:off x="304800" y="2133600"/>
            <a:ext cx="5410200" cy="9144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Tree>
    <p:extLst>
      <p:ext uri="{BB962C8B-B14F-4D97-AF65-F5344CB8AC3E}">
        <p14:creationId xmlns:p14="http://schemas.microsoft.com/office/powerpoint/2010/main" val="285117637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B7354-B9C9-1F41-8CDB-996C6FFEDF20}"/>
              </a:ext>
            </a:extLst>
          </p:cNvPr>
          <p:cNvSpPr>
            <a:spLocks noGrp="1"/>
          </p:cNvSpPr>
          <p:nvPr>
            <p:ph type="title"/>
          </p:nvPr>
        </p:nvSpPr>
        <p:spPr/>
        <p:txBody>
          <a:bodyPr/>
          <a:lstStyle/>
          <a:p>
            <a:r>
              <a:rPr lang="en-US" dirty="0"/>
              <a:t>Strong vs Eventual Consistency</a:t>
            </a:r>
          </a:p>
        </p:txBody>
      </p:sp>
      <p:sp>
        <p:nvSpPr>
          <p:cNvPr id="4" name="Slide Number Placeholder 3">
            <a:extLst>
              <a:ext uri="{FF2B5EF4-FFF2-40B4-BE49-F238E27FC236}">
                <a16:creationId xmlns:a16="http://schemas.microsoft.com/office/drawing/2014/main" id="{5719CE57-1D89-824A-8596-5A3DC7915389}"/>
              </a:ext>
            </a:extLst>
          </p:cNvPr>
          <p:cNvSpPr>
            <a:spLocks noGrp="1"/>
          </p:cNvSpPr>
          <p:nvPr>
            <p:ph type="sldNum" sz="quarter" idx="10"/>
          </p:nvPr>
        </p:nvSpPr>
        <p:spPr/>
        <p:txBody>
          <a:bodyPr/>
          <a:lstStyle/>
          <a:p>
            <a:fld id="{95C605C4-1F5B-4B2B-8458-3FC432AF1FAC}" type="slidenum">
              <a:rPr lang="en-US" smtClean="0"/>
              <a:t>37</a:t>
            </a:fld>
            <a:endParaRPr lang="en-US"/>
          </a:p>
        </p:txBody>
      </p:sp>
      <p:pic>
        <p:nvPicPr>
          <p:cNvPr id="5" name="Picture 4">
            <a:extLst>
              <a:ext uri="{FF2B5EF4-FFF2-40B4-BE49-F238E27FC236}">
                <a16:creationId xmlns:a16="http://schemas.microsoft.com/office/drawing/2014/main" id="{4189EA10-473D-2F4B-BA86-08976B3094F5}"/>
              </a:ext>
            </a:extLst>
          </p:cNvPr>
          <p:cNvPicPr>
            <a:picLocks noChangeAspect="1"/>
          </p:cNvPicPr>
          <p:nvPr/>
        </p:nvPicPr>
        <p:blipFill>
          <a:blip r:embed="rId2"/>
          <a:stretch>
            <a:fillRect/>
          </a:stretch>
        </p:blipFill>
        <p:spPr>
          <a:xfrm>
            <a:off x="152400" y="1612899"/>
            <a:ext cx="3962400" cy="2730500"/>
          </a:xfrm>
          <a:prstGeom prst="rect">
            <a:avLst/>
          </a:prstGeom>
        </p:spPr>
      </p:pic>
      <p:pic>
        <p:nvPicPr>
          <p:cNvPr id="6" name="Picture 5">
            <a:extLst>
              <a:ext uri="{FF2B5EF4-FFF2-40B4-BE49-F238E27FC236}">
                <a16:creationId xmlns:a16="http://schemas.microsoft.com/office/drawing/2014/main" id="{F423C9B6-2AF9-EC4D-A8D0-19A5E05A4022}"/>
              </a:ext>
            </a:extLst>
          </p:cNvPr>
          <p:cNvPicPr>
            <a:picLocks noChangeAspect="1"/>
          </p:cNvPicPr>
          <p:nvPr/>
        </p:nvPicPr>
        <p:blipFill>
          <a:blip r:embed="rId3"/>
          <a:stretch>
            <a:fillRect/>
          </a:stretch>
        </p:blipFill>
        <p:spPr>
          <a:xfrm>
            <a:off x="4572000" y="1612899"/>
            <a:ext cx="4604951" cy="2730500"/>
          </a:xfrm>
          <a:prstGeom prst="rect">
            <a:avLst/>
          </a:prstGeom>
        </p:spPr>
      </p:pic>
      <p:sp>
        <p:nvSpPr>
          <p:cNvPr id="7" name="TextBox 6">
            <a:extLst>
              <a:ext uri="{FF2B5EF4-FFF2-40B4-BE49-F238E27FC236}">
                <a16:creationId xmlns:a16="http://schemas.microsoft.com/office/drawing/2014/main" id="{61BC23C6-7911-2B4C-B4FA-C57B83BD95C2}"/>
              </a:ext>
            </a:extLst>
          </p:cNvPr>
          <p:cNvSpPr txBox="1"/>
          <p:nvPr/>
        </p:nvSpPr>
        <p:spPr>
          <a:xfrm>
            <a:off x="381001" y="4644020"/>
            <a:ext cx="3886200" cy="830997"/>
          </a:xfrm>
          <a:prstGeom prst="rect">
            <a:avLst/>
          </a:prstGeom>
          <a:noFill/>
        </p:spPr>
        <p:txBody>
          <a:bodyPr wrap="square" rtlCol="0">
            <a:spAutoFit/>
          </a:bodyPr>
          <a:lstStyle/>
          <a:p>
            <a:r>
              <a:rPr lang="en-US" dirty="0">
                <a:solidFill>
                  <a:schemeClr val="bg1"/>
                </a:solidFill>
              </a:rPr>
              <a:t>Strong consistency: </a:t>
            </a:r>
            <a:r>
              <a:rPr lang="en-US" b="0" dirty="0">
                <a:solidFill>
                  <a:schemeClr val="bg1"/>
                </a:solidFill>
              </a:rPr>
              <a:t>any reads immediately after an update must give the same result on all observers</a:t>
            </a:r>
            <a:endParaRPr lang="en-US" dirty="0">
              <a:solidFill>
                <a:schemeClr val="bg1"/>
              </a:solidFill>
            </a:endParaRPr>
          </a:p>
        </p:txBody>
      </p:sp>
      <p:sp>
        <p:nvSpPr>
          <p:cNvPr id="8" name="TextBox 7">
            <a:extLst>
              <a:ext uri="{FF2B5EF4-FFF2-40B4-BE49-F238E27FC236}">
                <a16:creationId xmlns:a16="http://schemas.microsoft.com/office/drawing/2014/main" id="{F09E387D-FEE1-4E45-B563-C6B47BA8F87F}"/>
              </a:ext>
            </a:extLst>
          </p:cNvPr>
          <p:cNvSpPr txBox="1"/>
          <p:nvPr/>
        </p:nvSpPr>
        <p:spPr>
          <a:xfrm>
            <a:off x="5105400" y="4723030"/>
            <a:ext cx="3224273" cy="1815882"/>
          </a:xfrm>
          <a:prstGeom prst="rect">
            <a:avLst/>
          </a:prstGeom>
          <a:noFill/>
        </p:spPr>
        <p:txBody>
          <a:bodyPr wrap="square" rtlCol="0">
            <a:spAutoFit/>
          </a:bodyPr>
          <a:lstStyle/>
          <a:p>
            <a:r>
              <a:rPr lang="en-US" dirty="0">
                <a:solidFill>
                  <a:schemeClr val="bg1"/>
                </a:solidFill>
              </a:rPr>
              <a:t>Eventual consistency: </a:t>
            </a:r>
            <a:r>
              <a:rPr lang="en-US" b="0" dirty="0">
                <a:solidFill>
                  <a:schemeClr val="bg1"/>
                </a:solidFill>
              </a:rPr>
              <a:t>if the system is functioning and we wait long enough, eventually all reads will return the last written value	</a:t>
            </a:r>
          </a:p>
          <a:p>
            <a:endParaRPr lang="en-US"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FA8BBF5-BE61-5545-9E36-D9CA55146AFD}"/>
              </a:ext>
            </a:extLst>
          </p:cNvPr>
          <p:cNvSpPr txBox="1"/>
          <p:nvPr/>
        </p:nvSpPr>
        <p:spPr>
          <a:xfrm>
            <a:off x="-42863" y="1885950"/>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0" name="TextBox 9">
            <a:extLst>
              <a:ext uri="{FF2B5EF4-FFF2-40B4-BE49-F238E27FC236}">
                <a16:creationId xmlns:a16="http://schemas.microsoft.com/office/drawing/2014/main" id="{BCB10565-3780-D444-8413-70DF4211961A}"/>
              </a:ext>
            </a:extLst>
          </p:cNvPr>
          <p:cNvSpPr txBox="1"/>
          <p:nvPr/>
        </p:nvSpPr>
        <p:spPr>
          <a:xfrm>
            <a:off x="1295400" y="2362200"/>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1" name="TextBox 10">
            <a:extLst>
              <a:ext uri="{FF2B5EF4-FFF2-40B4-BE49-F238E27FC236}">
                <a16:creationId xmlns:a16="http://schemas.microsoft.com/office/drawing/2014/main" id="{71C27F5F-E2A0-3B45-95DD-CF211BBBA564}"/>
              </a:ext>
            </a:extLst>
          </p:cNvPr>
          <p:cNvSpPr txBox="1"/>
          <p:nvPr/>
        </p:nvSpPr>
        <p:spPr>
          <a:xfrm>
            <a:off x="2786063" y="2362200"/>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2" name="TextBox 11">
            <a:extLst>
              <a:ext uri="{FF2B5EF4-FFF2-40B4-BE49-F238E27FC236}">
                <a16:creationId xmlns:a16="http://schemas.microsoft.com/office/drawing/2014/main" id="{293890A1-6EE2-1048-AF8E-88B975E2B079}"/>
              </a:ext>
            </a:extLst>
          </p:cNvPr>
          <p:cNvSpPr txBox="1"/>
          <p:nvPr/>
        </p:nvSpPr>
        <p:spPr>
          <a:xfrm>
            <a:off x="4126601" y="1951348"/>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3" name="TextBox 12">
            <a:extLst>
              <a:ext uri="{FF2B5EF4-FFF2-40B4-BE49-F238E27FC236}">
                <a16:creationId xmlns:a16="http://schemas.microsoft.com/office/drawing/2014/main" id="{76BB5E46-CFBA-704E-9F20-4C415C917149}"/>
              </a:ext>
            </a:extLst>
          </p:cNvPr>
          <p:cNvSpPr txBox="1"/>
          <p:nvPr/>
        </p:nvSpPr>
        <p:spPr>
          <a:xfrm>
            <a:off x="6176939" y="2500699"/>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4" name="TextBox 13">
            <a:extLst>
              <a:ext uri="{FF2B5EF4-FFF2-40B4-BE49-F238E27FC236}">
                <a16:creationId xmlns:a16="http://schemas.microsoft.com/office/drawing/2014/main" id="{378D6743-ABD7-3F40-B324-C41D1630C483}"/>
              </a:ext>
            </a:extLst>
          </p:cNvPr>
          <p:cNvSpPr txBox="1"/>
          <p:nvPr/>
        </p:nvSpPr>
        <p:spPr>
          <a:xfrm>
            <a:off x="7829526" y="2382836"/>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Tree>
    <p:extLst>
      <p:ext uri="{BB962C8B-B14F-4D97-AF65-F5344CB8AC3E}">
        <p14:creationId xmlns:p14="http://schemas.microsoft.com/office/powerpoint/2010/main" val="17116658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B7354-B9C9-1F41-8CDB-996C6FFEDF20}"/>
              </a:ext>
            </a:extLst>
          </p:cNvPr>
          <p:cNvSpPr>
            <a:spLocks noGrp="1"/>
          </p:cNvSpPr>
          <p:nvPr>
            <p:ph type="title"/>
          </p:nvPr>
        </p:nvSpPr>
        <p:spPr/>
        <p:txBody>
          <a:bodyPr/>
          <a:lstStyle/>
          <a:p>
            <a:r>
              <a:rPr lang="en-US" dirty="0"/>
              <a:t>Strong vs Eventual Consistency</a:t>
            </a:r>
          </a:p>
        </p:txBody>
      </p:sp>
      <p:sp>
        <p:nvSpPr>
          <p:cNvPr id="4" name="Slide Number Placeholder 3">
            <a:extLst>
              <a:ext uri="{FF2B5EF4-FFF2-40B4-BE49-F238E27FC236}">
                <a16:creationId xmlns:a16="http://schemas.microsoft.com/office/drawing/2014/main" id="{5719CE57-1D89-824A-8596-5A3DC7915389}"/>
              </a:ext>
            </a:extLst>
          </p:cNvPr>
          <p:cNvSpPr>
            <a:spLocks noGrp="1"/>
          </p:cNvSpPr>
          <p:nvPr>
            <p:ph type="sldNum" sz="quarter" idx="10"/>
          </p:nvPr>
        </p:nvSpPr>
        <p:spPr/>
        <p:txBody>
          <a:bodyPr/>
          <a:lstStyle/>
          <a:p>
            <a:fld id="{95C605C4-1F5B-4B2B-8458-3FC432AF1FAC}" type="slidenum">
              <a:rPr lang="en-US" smtClean="0"/>
              <a:t>38</a:t>
            </a:fld>
            <a:endParaRPr lang="en-US"/>
          </a:p>
        </p:txBody>
      </p:sp>
      <p:pic>
        <p:nvPicPr>
          <p:cNvPr id="5" name="Picture 4">
            <a:extLst>
              <a:ext uri="{FF2B5EF4-FFF2-40B4-BE49-F238E27FC236}">
                <a16:creationId xmlns:a16="http://schemas.microsoft.com/office/drawing/2014/main" id="{4189EA10-473D-2F4B-BA86-08976B3094F5}"/>
              </a:ext>
            </a:extLst>
          </p:cNvPr>
          <p:cNvPicPr>
            <a:picLocks noChangeAspect="1"/>
          </p:cNvPicPr>
          <p:nvPr/>
        </p:nvPicPr>
        <p:blipFill>
          <a:blip r:embed="rId2"/>
          <a:stretch>
            <a:fillRect/>
          </a:stretch>
        </p:blipFill>
        <p:spPr>
          <a:xfrm>
            <a:off x="152400" y="1612899"/>
            <a:ext cx="3962400" cy="2730500"/>
          </a:xfrm>
          <a:prstGeom prst="rect">
            <a:avLst/>
          </a:prstGeom>
        </p:spPr>
      </p:pic>
      <p:pic>
        <p:nvPicPr>
          <p:cNvPr id="6" name="Picture 5">
            <a:extLst>
              <a:ext uri="{FF2B5EF4-FFF2-40B4-BE49-F238E27FC236}">
                <a16:creationId xmlns:a16="http://schemas.microsoft.com/office/drawing/2014/main" id="{F423C9B6-2AF9-EC4D-A8D0-19A5E05A4022}"/>
              </a:ext>
            </a:extLst>
          </p:cNvPr>
          <p:cNvPicPr>
            <a:picLocks noChangeAspect="1"/>
          </p:cNvPicPr>
          <p:nvPr/>
        </p:nvPicPr>
        <p:blipFill>
          <a:blip r:embed="rId3"/>
          <a:stretch>
            <a:fillRect/>
          </a:stretch>
        </p:blipFill>
        <p:spPr>
          <a:xfrm>
            <a:off x="4572000" y="1612899"/>
            <a:ext cx="4604951" cy="2730500"/>
          </a:xfrm>
          <a:prstGeom prst="rect">
            <a:avLst/>
          </a:prstGeom>
        </p:spPr>
      </p:pic>
      <p:sp>
        <p:nvSpPr>
          <p:cNvPr id="7" name="TextBox 6">
            <a:extLst>
              <a:ext uri="{FF2B5EF4-FFF2-40B4-BE49-F238E27FC236}">
                <a16:creationId xmlns:a16="http://schemas.microsoft.com/office/drawing/2014/main" id="{61BC23C6-7911-2B4C-B4FA-C57B83BD95C2}"/>
              </a:ext>
            </a:extLst>
          </p:cNvPr>
          <p:cNvSpPr txBox="1"/>
          <p:nvPr/>
        </p:nvSpPr>
        <p:spPr>
          <a:xfrm>
            <a:off x="381001" y="4644020"/>
            <a:ext cx="3886200" cy="830997"/>
          </a:xfrm>
          <a:prstGeom prst="rect">
            <a:avLst/>
          </a:prstGeom>
          <a:noFill/>
        </p:spPr>
        <p:txBody>
          <a:bodyPr wrap="square" rtlCol="0">
            <a:spAutoFit/>
          </a:bodyPr>
          <a:lstStyle/>
          <a:p>
            <a:r>
              <a:rPr lang="en-US" dirty="0">
                <a:solidFill>
                  <a:schemeClr val="bg1"/>
                </a:solidFill>
              </a:rPr>
              <a:t>Strong consistency: </a:t>
            </a:r>
            <a:r>
              <a:rPr lang="en-US" b="0" dirty="0">
                <a:solidFill>
                  <a:schemeClr val="bg1"/>
                </a:solidFill>
              </a:rPr>
              <a:t>any reads immediately after an update must give the same result on all observers</a:t>
            </a:r>
            <a:endParaRPr lang="en-US" dirty="0">
              <a:solidFill>
                <a:schemeClr val="bg1"/>
              </a:solidFill>
            </a:endParaRPr>
          </a:p>
        </p:txBody>
      </p:sp>
      <p:sp>
        <p:nvSpPr>
          <p:cNvPr id="8" name="TextBox 7">
            <a:extLst>
              <a:ext uri="{FF2B5EF4-FFF2-40B4-BE49-F238E27FC236}">
                <a16:creationId xmlns:a16="http://schemas.microsoft.com/office/drawing/2014/main" id="{F09E387D-FEE1-4E45-B563-C6B47BA8F87F}"/>
              </a:ext>
            </a:extLst>
          </p:cNvPr>
          <p:cNvSpPr txBox="1"/>
          <p:nvPr/>
        </p:nvSpPr>
        <p:spPr>
          <a:xfrm>
            <a:off x="5105400" y="4723030"/>
            <a:ext cx="3224273" cy="1815882"/>
          </a:xfrm>
          <a:prstGeom prst="rect">
            <a:avLst/>
          </a:prstGeom>
          <a:noFill/>
        </p:spPr>
        <p:txBody>
          <a:bodyPr wrap="square" rtlCol="0">
            <a:spAutoFit/>
          </a:bodyPr>
          <a:lstStyle/>
          <a:p>
            <a:r>
              <a:rPr lang="en-US" dirty="0">
                <a:solidFill>
                  <a:schemeClr val="bg1"/>
                </a:solidFill>
              </a:rPr>
              <a:t>Eventual consistency: </a:t>
            </a:r>
            <a:r>
              <a:rPr lang="en-US" b="0" dirty="0">
                <a:solidFill>
                  <a:schemeClr val="bg1"/>
                </a:solidFill>
              </a:rPr>
              <a:t>if the system is functioning and we wait long enough, eventually all reads will return the last written value	</a:t>
            </a:r>
          </a:p>
          <a:p>
            <a:endParaRPr lang="en-US"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FA8BBF5-BE61-5545-9E36-D9CA55146AFD}"/>
              </a:ext>
            </a:extLst>
          </p:cNvPr>
          <p:cNvSpPr txBox="1"/>
          <p:nvPr/>
        </p:nvSpPr>
        <p:spPr>
          <a:xfrm>
            <a:off x="-42863" y="188595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0" name="TextBox 9">
            <a:extLst>
              <a:ext uri="{FF2B5EF4-FFF2-40B4-BE49-F238E27FC236}">
                <a16:creationId xmlns:a16="http://schemas.microsoft.com/office/drawing/2014/main" id="{BCB10565-3780-D444-8413-70DF4211961A}"/>
              </a:ext>
            </a:extLst>
          </p:cNvPr>
          <p:cNvSpPr txBox="1"/>
          <p:nvPr/>
        </p:nvSpPr>
        <p:spPr>
          <a:xfrm>
            <a:off x="1295400"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1" name="TextBox 10">
            <a:extLst>
              <a:ext uri="{FF2B5EF4-FFF2-40B4-BE49-F238E27FC236}">
                <a16:creationId xmlns:a16="http://schemas.microsoft.com/office/drawing/2014/main" id="{71C27F5F-E2A0-3B45-95DD-CF211BBBA564}"/>
              </a:ext>
            </a:extLst>
          </p:cNvPr>
          <p:cNvSpPr txBox="1"/>
          <p:nvPr/>
        </p:nvSpPr>
        <p:spPr>
          <a:xfrm>
            <a:off x="2786063"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2" name="TextBox 11">
            <a:extLst>
              <a:ext uri="{FF2B5EF4-FFF2-40B4-BE49-F238E27FC236}">
                <a16:creationId xmlns:a16="http://schemas.microsoft.com/office/drawing/2014/main" id="{293890A1-6EE2-1048-AF8E-88B975E2B079}"/>
              </a:ext>
            </a:extLst>
          </p:cNvPr>
          <p:cNvSpPr txBox="1"/>
          <p:nvPr/>
        </p:nvSpPr>
        <p:spPr>
          <a:xfrm>
            <a:off x="4126601" y="1951348"/>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3" name="TextBox 12">
            <a:extLst>
              <a:ext uri="{FF2B5EF4-FFF2-40B4-BE49-F238E27FC236}">
                <a16:creationId xmlns:a16="http://schemas.microsoft.com/office/drawing/2014/main" id="{76BB5E46-CFBA-704E-9F20-4C415C917149}"/>
              </a:ext>
            </a:extLst>
          </p:cNvPr>
          <p:cNvSpPr txBox="1"/>
          <p:nvPr/>
        </p:nvSpPr>
        <p:spPr>
          <a:xfrm>
            <a:off x="6176939" y="2500699"/>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4" name="TextBox 13">
            <a:extLst>
              <a:ext uri="{FF2B5EF4-FFF2-40B4-BE49-F238E27FC236}">
                <a16:creationId xmlns:a16="http://schemas.microsoft.com/office/drawing/2014/main" id="{378D6743-ABD7-3F40-B324-C41D1630C483}"/>
              </a:ext>
            </a:extLst>
          </p:cNvPr>
          <p:cNvSpPr txBox="1"/>
          <p:nvPr/>
        </p:nvSpPr>
        <p:spPr>
          <a:xfrm>
            <a:off x="7829526" y="2382836"/>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5" name="TextBox 14">
            <a:extLst>
              <a:ext uri="{FF2B5EF4-FFF2-40B4-BE49-F238E27FC236}">
                <a16:creationId xmlns:a16="http://schemas.microsoft.com/office/drawing/2014/main" id="{B7B1A236-0CC0-4F42-8E28-DFB4CD99FC98}"/>
              </a:ext>
            </a:extLst>
          </p:cNvPr>
          <p:cNvSpPr txBox="1"/>
          <p:nvPr/>
        </p:nvSpPr>
        <p:spPr>
          <a:xfrm>
            <a:off x="1312312"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6" name="TextBox 15">
            <a:extLst>
              <a:ext uri="{FF2B5EF4-FFF2-40B4-BE49-F238E27FC236}">
                <a16:creationId xmlns:a16="http://schemas.microsoft.com/office/drawing/2014/main" id="{4F11E921-23C7-DA42-BBE9-52050B31504C}"/>
              </a:ext>
            </a:extLst>
          </p:cNvPr>
          <p:cNvSpPr txBox="1"/>
          <p:nvPr/>
        </p:nvSpPr>
        <p:spPr>
          <a:xfrm>
            <a:off x="2527819"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7" name="TextBox 16">
            <a:extLst>
              <a:ext uri="{FF2B5EF4-FFF2-40B4-BE49-F238E27FC236}">
                <a16:creationId xmlns:a16="http://schemas.microsoft.com/office/drawing/2014/main" id="{285F1928-872C-694B-8C58-2E441E46AA68}"/>
              </a:ext>
            </a:extLst>
          </p:cNvPr>
          <p:cNvSpPr txBox="1"/>
          <p:nvPr/>
        </p:nvSpPr>
        <p:spPr>
          <a:xfrm>
            <a:off x="5964205" y="3810000"/>
            <a:ext cx="516488" cy="276999"/>
          </a:xfrm>
          <a:prstGeom prst="rect">
            <a:avLst/>
          </a:prstGeom>
          <a:noFill/>
        </p:spPr>
        <p:txBody>
          <a:bodyPr wrap="none" rtlCol="0">
            <a:spAutoFit/>
          </a:bodyPr>
          <a:lstStyle/>
          <a:p>
            <a:r>
              <a:rPr lang="en-US" sz="1200" b="0" dirty="0">
                <a:solidFill>
                  <a:srgbClr val="FF0000"/>
                </a:solidFill>
              </a:rPr>
              <a:t>60kg</a:t>
            </a:r>
          </a:p>
        </p:txBody>
      </p:sp>
      <p:sp>
        <p:nvSpPr>
          <p:cNvPr id="18" name="TextBox 17">
            <a:extLst>
              <a:ext uri="{FF2B5EF4-FFF2-40B4-BE49-F238E27FC236}">
                <a16:creationId xmlns:a16="http://schemas.microsoft.com/office/drawing/2014/main" id="{8E74A9AC-6EBA-E344-898C-4CD30403CDAC}"/>
              </a:ext>
            </a:extLst>
          </p:cNvPr>
          <p:cNvSpPr txBox="1"/>
          <p:nvPr/>
        </p:nvSpPr>
        <p:spPr>
          <a:xfrm>
            <a:off x="7789312" y="3809999"/>
            <a:ext cx="516488" cy="276999"/>
          </a:xfrm>
          <a:prstGeom prst="rect">
            <a:avLst/>
          </a:prstGeom>
          <a:noFill/>
        </p:spPr>
        <p:txBody>
          <a:bodyPr wrap="none" rtlCol="0">
            <a:spAutoFit/>
          </a:bodyPr>
          <a:lstStyle/>
          <a:p>
            <a:r>
              <a:rPr lang="en-US" sz="1200" b="0" dirty="0">
                <a:solidFill>
                  <a:srgbClr val="0070C0"/>
                </a:solidFill>
              </a:rPr>
              <a:t>50kg</a:t>
            </a:r>
          </a:p>
        </p:txBody>
      </p:sp>
      <p:sp>
        <p:nvSpPr>
          <p:cNvPr id="2" name="TextBox 1">
            <a:extLst>
              <a:ext uri="{FF2B5EF4-FFF2-40B4-BE49-F238E27FC236}">
                <a16:creationId xmlns:a16="http://schemas.microsoft.com/office/drawing/2014/main" id="{F52CF16A-CA45-2141-98E2-EE83F193BDF2}"/>
              </a:ext>
            </a:extLst>
          </p:cNvPr>
          <p:cNvSpPr txBox="1"/>
          <p:nvPr/>
        </p:nvSpPr>
        <p:spPr>
          <a:xfrm>
            <a:off x="649866" y="4305466"/>
            <a:ext cx="3251211" cy="338554"/>
          </a:xfrm>
          <a:prstGeom prst="rect">
            <a:avLst/>
          </a:prstGeom>
          <a:noFill/>
        </p:spPr>
        <p:txBody>
          <a:bodyPr wrap="none" rtlCol="0">
            <a:spAutoFit/>
          </a:bodyPr>
          <a:lstStyle/>
          <a:p>
            <a:r>
              <a:rPr lang="en-US" b="0" dirty="0">
                <a:solidFill>
                  <a:srgbClr val="FF0000"/>
                </a:solidFill>
              </a:rPr>
              <a:t>All readers read new value (60kg)</a:t>
            </a:r>
          </a:p>
        </p:txBody>
      </p:sp>
      <p:sp>
        <p:nvSpPr>
          <p:cNvPr id="19" name="TextBox 18">
            <a:extLst>
              <a:ext uri="{FF2B5EF4-FFF2-40B4-BE49-F238E27FC236}">
                <a16:creationId xmlns:a16="http://schemas.microsoft.com/office/drawing/2014/main" id="{E5510795-B051-3747-92E2-BD00F7514C7D}"/>
              </a:ext>
            </a:extLst>
          </p:cNvPr>
          <p:cNvSpPr txBox="1"/>
          <p:nvPr/>
        </p:nvSpPr>
        <p:spPr>
          <a:xfrm>
            <a:off x="5412324" y="4281728"/>
            <a:ext cx="3389069" cy="338554"/>
          </a:xfrm>
          <a:prstGeom prst="rect">
            <a:avLst/>
          </a:prstGeom>
          <a:noFill/>
        </p:spPr>
        <p:txBody>
          <a:bodyPr wrap="none" rtlCol="0">
            <a:spAutoFit/>
          </a:bodyPr>
          <a:lstStyle/>
          <a:p>
            <a:r>
              <a:rPr lang="en-US" b="0" dirty="0">
                <a:solidFill>
                  <a:schemeClr val="accent2">
                    <a:lumMod val="75000"/>
                  </a:schemeClr>
                </a:solidFill>
              </a:rPr>
              <a:t>Readers may read old value (50kg)</a:t>
            </a:r>
          </a:p>
        </p:txBody>
      </p:sp>
    </p:spTree>
    <p:extLst>
      <p:ext uri="{BB962C8B-B14F-4D97-AF65-F5344CB8AC3E}">
        <p14:creationId xmlns:p14="http://schemas.microsoft.com/office/powerpoint/2010/main" val="39470685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B7354-B9C9-1F41-8CDB-996C6FFEDF20}"/>
              </a:ext>
            </a:extLst>
          </p:cNvPr>
          <p:cNvSpPr>
            <a:spLocks noGrp="1"/>
          </p:cNvSpPr>
          <p:nvPr>
            <p:ph type="title"/>
          </p:nvPr>
        </p:nvSpPr>
        <p:spPr/>
        <p:txBody>
          <a:bodyPr/>
          <a:lstStyle/>
          <a:p>
            <a:r>
              <a:rPr lang="en-US" dirty="0"/>
              <a:t>Strong vs Eventual Consistency</a:t>
            </a:r>
          </a:p>
        </p:txBody>
      </p:sp>
      <p:sp>
        <p:nvSpPr>
          <p:cNvPr id="4" name="Slide Number Placeholder 3">
            <a:extLst>
              <a:ext uri="{FF2B5EF4-FFF2-40B4-BE49-F238E27FC236}">
                <a16:creationId xmlns:a16="http://schemas.microsoft.com/office/drawing/2014/main" id="{5719CE57-1D89-824A-8596-5A3DC7915389}"/>
              </a:ext>
            </a:extLst>
          </p:cNvPr>
          <p:cNvSpPr>
            <a:spLocks noGrp="1"/>
          </p:cNvSpPr>
          <p:nvPr>
            <p:ph type="sldNum" sz="quarter" idx="10"/>
          </p:nvPr>
        </p:nvSpPr>
        <p:spPr/>
        <p:txBody>
          <a:bodyPr/>
          <a:lstStyle/>
          <a:p>
            <a:fld id="{95C605C4-1F5B-4B2B-8458-3FC432AF1FAC}" type="slidenum">
              <a:rPr lang="en-US" smtClean="0"/>
              <a:t>39</a:t>
            </a:fld>
            <a:endParaRPr lang="en-US"/>
          </a:p>
        </p:txBody>
      </p:sp>
      <p:pic>
        <p:nvPicPr>
          <p:cNvPr id="5" name="Picture 4">
            <a:extLst>
              <a:ext uri="{FF2B5EF4-FFF2-40B4-BE49-F238E27FC236}">
                <a16:creationId xmlns:a16="http://schemas.microsoft.com/office/drawing/2014/main" id="{4189EA10-473D-2F4B-BA86-08976B3094F5}"/>
              </a:ext>
            </a:extLst>
          </p:cNvPr>
          <p:cNvPicPr>
            <a:picLocks noChangeAspect="1"/>
          </p:cNvPicPr>
          <p:nvPr/>
        </p:nvPicPr>
        <p:blipFill>
          <a:blip r:embed="rId2"/>
          <a:stretch>
            <a:fillRect/>
          </a:stretch>
        </p:blipFill>
        <p:spPr>
          <a:xfrm>
            <a:off x="152400" y="1612899"/>
            <a:ext cx="3962400" cy="2730500"/>
          </a:xfrm>
          <a:prstGeom prst="rect">
            <a:avLst/>
          </a:prstGeom>
        </p:spPr>
      </p:pic>
      <p:pic>
        <p:nvPicPr>
          <p:cNvPr id="6" name="Picture 5">
            <a:extLst>
              <a:ext uri="{FF2B5EF4-FFF2-40B4-BE49-F238E27FC236}">
                <a16:creationId xmlns:a16="http://schemas.microsoft.com/office/drawing/2014/main" id="{F423C9B6-2AF9-EC4D-A8D0-19A5E05A4022}"/>
              </a:ext>
            </a:extLst>
          </p:cNvPr>
          <p:cNvPicPr>
            <a:picLocks noChangeAspect="1"/>
          </p:cNvPicPr>
          <p:nvPr/>
        </p:nvPicPr>
        <p:blipFill>
          <a:blip r:embed="rId3"/>
          <a:stretch>
            <a:fillRect/>
          </a:stretch>
        </p:blipFill>
        <p:spPr>
          <a:xfrm>
            <a:off x="4572000" y="1612899"/>
            <a:ext cx="4604951" cy="2730500"/>
          </a:xfrm>
          <a:prstGeom prst="rect">
            <a:avLst/>
          </a:prstGeom>
        </p:spPr>
      </p:pic>
      <p:sp>
        <p:nvSpPr>
          <p:cNvPr id="7" name="TextBox 6">
            <a:extLst>
              <a:ext uri="{FF2B5EF4-FFF2-40B4-BE49-F238E27FC236}">
                <a16:creationId xmlns:a16="http://schemas.microsoft.com/office/drawing/2014/main" id="{61BC23C6-7911-2B4C-B4FA-C57B83BD95C2}"/>
              </a:ext>
            </a:extLst>
          </p:cNvPr>
          <p:cNvSpPr txBox="1"/>
          <p:nvPr/>
        </p:nvSpPr>
        <p:spPr>
          <a:xfrm>
            <a:off x="562488" y="4971989"/>
            <a:ext cx="3886200" cy="830997"/>
          </a:xfrm>
          <a:prstGeom prst="rect">
            <a:avLst/>
          </a:prstGeom>
          <a:noFill/>
        </p:spPr>
        <p:txBody>
          <a:bodyPr wrap="square" rtlCol="0">
            <a:spAutoFit/>
          </a:bodyPr>
          <a:lstStyle/>
          <a:p>
            <a:r>
              <a:rPr lang="en-US" dirty="0">
                <a:solidFill>
                  <a:schemeClr val="bg1"/>
                </a:solidFill>
              </a:rPr>
              <a:t>Strong consistency: </a:t>
            </a:r>
            <a:r>
              <a:rPr lang="en-US" b="0" dirty="0">
                <a:solidFill>
                  <a:schemeClr val="bg1"/>
                </a:solidFill>
              </a:rPr>
              <a:t>any reads immediately after an update must give the same result on all observers</a:t>
            </a:r>
            <a:endParaRPr lang="en-US" dirty="0">
              <a:solidFill>
                <a:schemeClr val="bg1"/>
              </a:solidFill>
            </a:endParaRPr>
          </a:p>
        </p:txBody>
      </p:sp>
      <p:sp>
        <p:nvSpPr>
          <p:cNvPr id="8" name="TextBox 7">
            <a:extLst>
              <a:ext uri="{FF2B5EF4-FFF2-40B4-BE49-F238E27FC236}">
                <a16:creationId xmlns:a16="http://schemas.microsoft.com/office/drawing/2014/main" id="{F09E387D-FEE1-4E45-B563-C6B47BA8F87F}"/>
              </a:ext>
            </a:extLst>
          </p:cNvPr>
          <p:cNvSpPr txBox="1"/>
          <p:nvPr/>
        </p:nvSpPr>
        <p:spPr>
          <a:xfrm>
            <a:off x="5286887" y="5050999"/>
            <a:ext cx="3224273" cy="1815882"/>
          </a:xfrm>
          <a:prstGeom prst="rect">
            <a:avLst/>
          </a:prstGeom>
          <a:noFill/>
        </p:spPr>
        <p:txBody>
          <a:bodyPr wrap="square" rtlCol="0">
            <a:spAutoFit/>
          </a:bodyPr>
          <a:lstStyle/>
          <a:p>
            <a:r>
              <a:rPr lang="en-US" dirty="0">
                <a:solidFill>
                  <a:schemeClr val="bg1"/>
                </a:solidFill>
              </a:rPr>
              <a:t>Eventual consistency: </a:t>
            </a:r>
            <a:r>
              <a:rPr lang="en-US" b="0" dirty="0">
                <a:solidFill>
                  <a:schemeClr val="bg1"/>
                </a:solidFill>
              </a:rPr>
              <a:t>if the system is functioning and we wait long enough, eventually all reads will return the last written value	</a:t>
            </a:r>
          </a:p>
          <a:p>
            <a:endParaRPr lang="en-US"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FA8BBF5-BE61-5545-9E36-D9CA55146AFD}"/>
              </a:ext>
            </a:extLst>
          </p:cNvPr>
          <p:cNvSpPr txBox="1"/>
          <p:nvPr/>
        </p:nvSpPr>
        <p:spPr>
          <a:xfrm>
            <a:off x="-42863" y="188595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0" name="TextBox 9">
            <a:extLst>
              <a:ext uri="{FF2B5EF4-FFF2-40B4-BE49-F238E27FC236}">
                <a16:creationId xmlns:a16="http://schemas.microsoft.com/office/drawing/2014/main" id="{BCB10565-3780-D444-8413-70DF4211961A}"/>
              </a:ext>
            </a:extLst>
          </p:cNvPr>
          <p:cNvSpPr txBox="1"/>
          <p:nvPr/>
        </p:nvSpPr>
        <p:spPr>
          <a:xfrm>
            <a:off x="1295400"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1" name="TextBox 10">
            <a:extLst>
              <a:ext uri="{FF2B5EF4-FFF2-40B4-BE49-F238E27FC236}">
                <a16:creationId xmlns:a16="http://schemas.microsoft.com/office/drawing/2014/main" id="{71C27F5F-E2A0-3B45-95DD-CF211BBBA564}"/>
              </a:ext>
            </a:extLst>
          </p:cNvPr>
          <p:cNvSpPr txBox="1"/>
          <p:nvPr/>
        </p:nvSpPr>
        <p:spPr>
          <a:xfrm>
            <a:off x="2786063"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2" name="TextBox 11">
            <a:extLst>
              <a:ext uri="{FF2B5EF4-FFF2-40B4-BE49-F238E27FC236}">
                <a16:creationId xmlns:a16="http://schemas.microsoft.com/office/drawing/2014/main" id="{293890A1-6EE2-1048-AF8E-88B975E2B079}"/>
              </a:ext>
            </a:extLst>
          </p:cNvPr>
          <p:cNvSpPr txBox="1"/>
          <p:nvPr/>
        </p:nvSpPr>
        <p:spPr>
          <a:xfrm>
            <a:off x="4126601" y="1951348"/>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3" name="TextBox 12">
            <a:extLst>
              <a:ext uri="{FF2B5EF4-FFF2-40B4-BE49-F238E27FC236}">
                <a16:creationId xmlns:a16="http://schemas.microsoft.com/office/drawing/2014/main" id="{76BB5E46-CFBA-704E-9F20-4C415C917149}"/>
              </a:ext>
            </a:extLst>
          </p:cNvPr>
          <p:cNvSpPr txBox="1"/>
          <p:nvPr/>
        </p:nvSpPr>
        <p:spPr>
          <a:xfrm>
            <a:off x="6176939" y="2500699"/>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4" name="TextBox 13">
            <a:extLst>
              <a:ext uri="{FF2B5EF4-FFF2-40B4-BE49-F238E27FC236}">
                <a16:creationId xmlns:a16="http://schemas.microsoft.com/office/drawing/2014/main" id="{378D6743-ABD7-3F40-B324-C41D1630C483}"/>
              </a:ext>
            </a:extLst>
          </p:cNvPr>
          <p:cNvSpPr txBox="1"/>
          <p:nvPr/>
        </p:nvSpPr>
        <p:spPr>
          <a:xfrm>
            <a:off x="7829526" y="2382836"/>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5" name="TextBox 14">
            <a:extLst>
              <a:ext uri="{FF2B5EF4-FFF2-40B4-BE49-F238E27FC236}">
                <a16:creationId xmlns:a16="http://schemas.microsoft.com/office/drawing/2014/main" id="{B7B1A236-0CC0-4F42-8E28-DFB4CD99FC98}"/>
              </a:ext>
            </a:extLst>
          </p:cNvPr>
          <p:cNvSpPr txBox="1"/>
          <p:nvPr/>
        </p:nvSpPr>
        <p:spPr>
          <a:xfrm>
            <a:off x="1312312"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6" name="TextBox 15">
            <a:extLst>
              <a:ext uri="{FF2B5EF4-FFF2-40B4-BE49-F238E27FC236}">
                <a16:creationId xmlns:a16="http://schemas.microsoft.com/office/drawing/2014/main" id="{4F11E921-23C7-DA42-BBE9-52050B31504C}"/>
              </a:ext>
            </a:extLst>
          </p:cNvPr>
          <p:cNvSpPr txBox="1"/>
          <p:nvPr/>
        </p:nvSpPr>
        <p:spPr>
          <a:xfrm>
            <a:off x="2527819"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7" name="TextBox 16">
            <a:extLst>
              <a:ext uri="{FF2B5EF4-FFF2-40B4-BE49-F238E27FC236}">
                <a16:creationId xmlns:a16="http://schemas.microsoft.com/office/drawing/2014/main" id="{285F1928-872C-694B-8C58-2E441E46AA68}"/>
              </a:ext>
            </a:extLst>
          </p:cNvPr>
          <p:cNvSpPr txBox="1"/>
          <p:nvPr/>
        </p:nvSpPr>
        <p:spPr>
          <a:xfrm>
            <a:off x="5964205" y="3810000"/>
            <a:ext cx="516488" cy="276999"/>
          </a:xfrm>
          <a:prstGeom prst="rect">
            <a:avLst/>
          </a:prstGeom>
          <a:noFill/>
        </p:spPr>
        <p:txBody>
          <a:bodyPr wrap="none" rtlCol="0">
            <a:spAutoFit/>
          </a:bodyPr>
          <a:lstStyle/>
          <a:p>
            <a:r>
              <a:rPr lang="en-US" sz="1200" b="0" dirty="0">
                <a:solidFill>
                  <a:srgbClr val="FF0000"/>
                </a:solidFill>
              </a:rPr>
              <a:t>60kg</a:t>
            </a:r>
          </a:p>
        </p:txBody>
      </p:sp>
      <p:sp>
        <p:nvSpPr>
          <p:cNvPr id="19" name="TextBox 18">
            <a:extLst>
              <a:ext uri="{FF2B5EF4-FFF2-40B4-BE49-F238E27FC236}">
                <a16:creationId xmlns:a16="http://schemas.microsoft.com/office/drawing/2014/main" id="{F3E6F6A1-EBD5-6849-B4EA-CEFDFBB86AE1}"/>
              </a:ext>
            </a:extLst>
          </p:cNvPr>
          <p:cNvSpPr txBox="1"/>
          <p:nvPr/>
        </p:nvSpPr>
        <p:spPr>
          <a:xfrm>
            <a:off x="649866" y="4305466"/>
            <a:ext cx="3251211" cy="338554"/>
          </a:xfrm>
          <a:prstGeom prst="rect">
            <a:avLst/>
          </a:prstGeom>
          <a:noFill/>
        </p:spPr>
        <p:txBody>
          <a:bodyPr wrap="none" rtlCol="0">
            <a:spAutoFit/>
          </a:bodyPr>
          <a:lstStyle/>
          <a:p>
            <a:r>
              <a:rPr lang="en-US" b="0" dirty="0">
                <a:solidFill>
                  <a:srgbClr val="FF0000"/>
                </a:solidFill>
              </a:rPr>
              <a:t>All readers read new value (60kg)</a:t>
            </a:r>
          </a:p>
        </p:txBody>
      </p:sp>
      <p:sp>
        <p:nvSpPr>
          <p:cNvPr id="20" name="TextBox 19">
            <a:extLst>
              <a:ext uri="{FF2B5EF4-FFF2-40B4-BE49-F238E27FC236}">
                <a16:creationId xmlns:a16="http://schemas.microsoft.com/office/drawing/2014/main" id="{0781E2E7-36D5-3747-92C4-F81D23D1FD90}"/>
              </a:ext>
            </a:extLst>
          </p:cNvPr>
          <p:cNvSpPr txBox="1"/>
          <p:nvPr/>
        </p:nvSpPr>
        <p:spPr>
          <a:xfrm>
            <a:off x="4458819" y="4351632"/>
            <a:ext cx="4769587" cy="584775"/>
          </a:xfrm>
          <a:prstGeom prst="rect">
            <a:avLst/>
          </a:prstGeom>
          <a:noFill/>
        </p:spPr>
        <p:txBody>
          <a:bodyPr wrap="square" rtlCol="0">
            <a:spAutoFit/>
          </a:bodyPr>
          <a:lstStyle/>
          <a:p>
            <a:r>
              <a:rPr lang="en-US" b="0" dirty="0">
                <a:solidFill>
                  <a:srgbClr val="FF0000"/>
                </a:solidFill>
              </a:rPr>
              <a:t>Eventually, the update is propagated to Node C; after which, readers will read the correct value</a:t>
            </a:r>
          </a:p>
        </p:txBody>
      </p:sp>
      <p:sp>
        <p:nvSpPr>
          <p:cNvPr id="21" name="TextBox 20">
            <a:extLst>
              <a:ext uri="{FF2B5EF4-FFF2-40B4-BE49-F238E27FC236}">
                <a16:creationId xmlns:a16="http://schemas.microsoft.com/office/drawing/2014/main" id="{FA36F175-7503-F24B-87EA-3D783501B6CC}"/>
              </a:ext>
            </a:extLst>
          </p:cNvPr>
          <p:cNvSpPr txBox="1"/>
          <p:nvPr/>
        </p:nvSpPr>
        <p:spPr>
          <a:xfrm>
            <a:off x="7772400" y="3810000"/>
            <a:ext cx="516488" cy="276999"/>
          </a:xfrm>
          <a:prstGeom prst="rect">
            <a:avLst/>
          </a:prstGeom>
          <a:noFill/>
        </p:spPr>
        <p:txBody>
          <a:bodyPr wrap="none" rtlCol="0">
            <a:spAutoFit/>
          </a:bodyPr>
          <a:lstStyle/>
          <a:p>
            <a:r>
              <a:rPr lang="en-US" sz="1200" b="0" dirty="0">
                <a:solidFill>
                  <a:srgbClr val="FF0000"/>
                </a:solidFill>
              </a:rPr>
              <a:t>60kg</a:t>
            </a:r>
          </a:p>
        </p:txBody>
      </p:sp>
    </p:spTree>
    <p:extLst>
      <p:ext uri="{BB962C8B-B14F-4D97-AF65-F5344CB8AC3E}">
        <p14:creationId xmlns:p14="http://schemas.microsoft.com/office/powerpoint/2010/main" val="220505493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Recap: Near-Duplicate Document Search</a:t>
            </a:r>
          </a:p>
        </p:txBody>
      </p:sp>
      <p:sp>
        <p:nvSpPr>
          <p:cNvPr id="19" name="Slide Number Placeholder 4"/>
          <p:cNvSpPr>
            <a:spLocks noGrp="1"/>
          </p:cNvSpPr>
          <p:nvPr>
            <p:ph type="sldNum" sz="quarter" idx="4294967295"/>
          </p:nvPr>
        </p:nvSpPr>
        <p:spPr>
          <a:xfrm>
            <a:off x="8204396" y="6583680"/>
            <a:ext cx="733864" cy="274320"/>
          </a:xfrm>
          <a:prstGeom prst="rect">
            <a:avLst/>
          </a:prstGeom>
        </p:spPr>
        <p:txBody>
          <a:bodyPr/>
          <a:lstStyle/>
          <a:p>
            <a:fld id="{E3C3BF69-412C-40FF-B67E-488F1482FCFF}" type="slidenum">
              <a:rPr lang="en-US"/>
              <a:pPr/>
              <a:t>4</a:t>
            </a:fld>
            <a:endParaRPr lang="en-US"/>
          </a:p>
        </p:txBody>
      </p:sp>
      <p:sp>
        <p:nvSpPr>
          <p:cNvPr id="21" name="Footer Placeholder 20"/>
          <p:cNvSpPr>
            <a:spLocks noGrp="1"/>
          </p:cNvSpPr>
          <p:nvPr>
            <p:ph type="ftr" sz="quarter" idx="4294967295"/>
          </p:nvPr>
        </p:nvSpPr>
        <p:spPr>
          <a:xfrm>
            <a:off x="2640596" y="6583680"/>
            <a:ext cx="5507719" cy="274320"/>
          </a:xfrm>
          <a:prstGeom prst="rect">
            <a:avLst/>
          </a:prstGeom>
        </p:spPr>
        <p:txBody>
          <a:bodyPr/>
          <a:lstStyle/>
          <a:p>
            <a:r>
              <a:rPr lang="en-US"/>
              <a:t>J. Leskovec, A. Rajaraman, J. Ullman: Mining of Massive Datasets, http://www.mmds.org</a:t>
            </a:r>
          </a:p>
        </p:txBody>
      </p:sp>
      <p:sp>
        <p:nvSpPr>
          <p:cNvPr id="22" name="AutoShape 3">
            <a:extLst>
              <a:ext uri="{FF2B5EF4-FFF2-40B4-BE49-F238E27FC236}">
                <a16:creationId xmlns:a16="http://schemas.microsoft.com/office/drawing/2014/main" id="{4EEA0EFB-1E35-6D4D-BB34-26A52399EFB8}"/>
              </a:ext>
            </a:extLst>
          </p:cNvPr>
          <p:cNvSpPr>
            <a:spLocks noChangeArrowheads="1"/>
          </p:cNvSpPr>
          <p:nvPr/>
        </p:nvSpPr>
        <p:spPr bwMode="auto">
          <a:xfrm rot="-5394873">
            <a:off x="2122081" y="2658517"/>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bg1"/>
            </a:solidFill>
            <a:miter lim="800000"/>
            <a:headEnd/>
            <a:tailEnd/>
          </a:ln>
          <a:effectLst/>
        </p:spPr>
        <p:txBody>
          <a:bodyPr vert="eaVert" wrap="none" anchor="ctr"/>
          <a:lstStyle/>
          <a:p>
            <a:pPr algn="ctr"/>
            <a:r>
              <a:rPr lang="en-US" dirty="0">
                <a:solidFill>
                  <a:schemeClr val="bg1">
                    <a:lumMod val="95000"/>
                    <a:lumOff val="5000"/>
                  </a:schemeClr>
                </a:solidFill>
              </a:rPr>
              <a:t>Shingling</a:t>
            </a:r>
          </a:p>
        </p:txBody>
      </p:sp>
      <p:sp>
        <p:nvSpPr>
          <p:cNvPr id="23" name="Text Box 6">
            <a:extLst>
              <a:ext uri="{FF2B5EF4-FFF2-40B4-BE49-F238E27FC236}">
                <a16:creationId xmlns:a16="http://schemas.microsoft.com/office/drawing/2014/main" id="{588F8BBB-D72A-1049-AE9D-0E34BF7B8BBF}"/>
              </a:ext>
            </a:extLst>
          </p:cNvPr>
          <p:cNvSpPr txBox="1">
            <a:spLocks noChangeArrowheads="1"/>
          </p:cNvSpPr>
          <p:nvPr/>
        </p:nvSpPr>
        <p:spPr bwMode="auto">
          <a:xfrm>
            <a:off x="511384" y="3037202"/>
            <a:ext cx="1298699" cy="338554"/>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Document</a:t>
            </a:r>
          </a:p>
        </p:txBody>
      </p:sp>
      <p:sp>
        <p:nvSpPr>
          <p:cNvPr id="24" name="Line 7">
            <a:extLst>
              <a:ext uri="{FF2B5EF4-FFF2-40B4-BE49-F238E27FC236}">
                <a16:creationId xmlns:a16="http://schemas.microsoft.com/office/drawing/2014/main" id="{3DC090F4-6471-D642-AE66-C3799421F42C}"/>
              </a:ext>
            </a:extLst>
          </p:cNvPr>
          <p:cNvSpPr>
            <a:spLocks noChangeShapeType="1"/>
          </p:cNvSpPr>
          <p:nvPr/>
        </p:nvSpPr>
        <p:spPr bwMode="auto">
          <a:xfrm>
            <a:off x="1855381" y="3153817"/>
            <a:ext cx="45720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26" name="Line 8">
            <a:extLst>
              <a:ext uri="{FF2B5EF4-FFF2-40B4-BE49-F238E27FC236}">
                <a16:creationId xmlns:a16="http://schemas.microsoft.com/office/drawing/2014/main" id="{7AB733C0-E7F8-854A-BDB1-FCEDFA43BA3F}"/>
              </a:ext>
            </a:extLst>
          </p:cNvPr>
          <p:cNvSpPr>
            <a:spLocks noChangeShapeType="1"/>
          </p:cNvSpPr>
          <p:nvPr/>
        </p:nvSpPr>
        <p:spPr bwMode="auto">
          <a:xfrm>
            <a:off x="3304204" y="3130336"/>
            <a:ext cx="1143001"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nvGrpSpPr>
          <p:cNvPr id="29" name="Group 20">
            <a:extLst>
              <a:ext uri="{FF2B5EF4-FFF2-40B4-BE49-F238E27FC236}">
                <a16:creationId xmlns:a16="http://schemas.microsoft.com/office/drawing/2014/main" id="{5782E458-D92A-964E-B53C-D0A97D7002B9}"/>
              </a:ext>
            </a:extLst>
          </p:cNvPr>
          <p:cNvGrpSpPr>
            <a:grpSpLocks/>
          </p:cNvGrpSpPr>
          <p:nvPr/>
        </p:nvGrpSpPr>
        <p:grpSpPr bwMode="auto">
          <a:xfrm>
            <a:off x="4446180" y="2468016"/>
            <a:ext cx="2133600" cy="1371600"/>
            <a:chOff x="2256" y="1488"/>
            <a:chExt cx="1344" cy="864"/>
          </a:xfrm>
        </p:grpSpPr>
        <p:sp>
          <p:nvSpPr>
            <p:cNvPr id="30" name="AutoShape 4">
              <a:extLst>
                <a:ext uri="{FF2B5EF4-FFF2-40B4-BE49-F238E27FC236}">
                  <a16:creationId xmlns:a16="http://schemas.microsoft.com/office/drawing/2014/main" id="{9BB3B53B-5450-0C45-B4F8-F1892D0856B0}"/>
                </a:ext>
              </a:extLst>
            </p:cNvPr>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bg1"/>
              </a:solidFill>
              <a:miter lim="800000"/>
              <a:headEnd/>
              <a:tailEnd/>
            </a:ln>
            <a:effectLst/>
          </p:spPr>
          <p:txBody>
            <a:bodyPr vert="eaVert" wrap="none" anchor="ctr"/>
            <a:lstStyle/>
            <a:p>
              <a:pPr algn="ctr"/>
              <a:r>
                <a:rPr lang="en-US" dirty="0" err="1">
                  <a:solidFill>
                    <a:schemeClr val="bg1">
                      <a:lumMod val="95000"/>
                      <a:lumOff val="5000"/>
                    </a:schemeClr>
                  </a:solidFill>
                </a:rPr>
                <a:t>MinHash</a:t>
              </a:r>
              <a:endParaRPr lang="en-US" dirty="0">
                <a:solidFill>
                  <a:schemeClr val="bg1">
                    <a:lumMod val="95000"/>
                    <a:lumOff val="5000"/>
                  </a:schemeClr>
                </a:solidFill>
              </a:endParaRPr>
            </a:p>
          </p:txBody>
        </p:sp>
        <p:sp>
          <p:nvSpPr>
            <p:cNvPr id="31" name="Line 12">
              <a:extLst>
                <a:ext uri="{FF2B5EF4-FFF2-40B4-BE49-F238E27FC236}">
                  <a16:creationId xmlns:a16="http://schemas.microsoft.com/office/drawing/2014/main" id="{797C4CC4-166A-3D4A-A969-22758EA48DB7}"/>
                </a:ext>
              </a:extLst>
            </p:cNvPr>
            <p:cNvSpPr>
              <a:spLocks noChangeShapeType="1"/>
            </p:cNvSpPr>
            <p:nvPr/>
          </p:nvSpPr>
          <p:spPr bwMode="auto">
            <a:xfrm>
              <a:off x="2880" y="1920"/>
              <a:ext cx="720" cy="0"/>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grpSp>
      <p:sp>
        <p:nvSpPr>
          <p:cNvPr id="34" name="TextBox 33">
            <a:extLst>
              <a:ext uri="{FF2B5EF4-FFF2-40B4-BE49-F238E27FC236}">
                <a16:creationId xmlns:a16="http://schemas.microsoft.com/office/drawing/2014/main" id="{592586AA-46CC-4846-8EF2-74B515A88D1A}"/>
              </a:ext>
            </a:extLst>
          </p:cNvPr>
          <p:cNvSpPr txBox="1"/>
          <p:nvPr/>
        </p:nvSpPr>
        <p:spPr>
          <a:xfrm>
            <a:off x="713404" y="2350665"/>
            <a:ext cx="1311310" cy="584775"/>
          </a:xfrm>
          <a:prstGeom prst="rect">
            <a:avLst/>
          </a:prstGeom>
          <a:noFill/>
        </p:spPr>
        <p:txBody>
          <a:bodyPr wrap="square" rtlCol="0">
            <a:spAutoFit/>
          </a:bodyPr>
          <a:lstStyle/>
          <a:p>
            <a:r>
              <a:rPr lang="en-US" b="0" dirty="0">
                <a:solidFill>
                  <a:srgbClr val="0070C0"/>
                </a:solidFill>
              </a:rPr>
              <a:t>“the cat is glad…”</a:t>
            </a:r>
          </a:p>
        </p:txBody>
      </p:sp>
      <p:sp>
        <p:nvSpPr>
          <p:cNvPr id="35" name="TextBox 34">
            <a:extLst>
              <a:ext uri="{FF2B5EF4-FFF2-40B4-BE49-F238E27FC236}">
                <a16:creationId xmlns:a16="http://schemas.microsoft.com/office/drawing/2014/main" id="{66D7C063-7B3C-9548-8801-F28067DE6D76}"/>
              </a:ext>
            </a:extLst>
          </p:cNvPr>
          <p:cNvSpPr txBox="1"/>
          <p:nvPr/>
        </p:nvSpPr>
        <p:spPr>
          <a:xfrm>
            <a:off x="3304204" y="1954988"/>
            <a:ext cx="1311310" cy="1077218"/>
          </a:xfrm>
          <a:prstGeom prst="rect">
            <a:avLst/>
          </a:prstGeom>
          <a:noFill/>
        </p:spPr>
        <p:txBody>
          <a:bodyPr wrap="square" rtlCol="0">
            <a:spAutoFit/>
          </a:bodyPr>
          <a:lstStyle/>
          <a:p>
            <a:r>
              <a:rPr lang="en-US" i="1" dirty="0">
                <a:solidFill>
                  <a:srgbClr val="0070C0"/>
                </a:solidFill>
              </a:rPr>
              <a:t>Shingles</a:t>
            </a:r>
            <a:r>
              <a:rPr lang="en-US" dirty="0">
                <a:solidFill>
                  <a:srgbClr val="0070C0"/>
                </a:solidFill>
              </a:rPr>
              <a:t>: </a:t>
            </a:r>
          </a:p>
          <a:p>
            <a:r>
              <a:rPr lang="en-US" b="0" dirty="0">
                <a:solidFill>
                  <a:srgbClr val="0070C0"/>
                </a:solidFill>
              </a:rPr>
              <a:t>{ (the cat),</a:t>
            </a:r>
          </a:p>
          <a:p>
            <a:r>
              <a:rPr lang="en-US" b="0" dirty="0">
                <a:solidFill>
                  <a:srgbClr val="0070C0"/>
                </a:solidFill>
              </a:rPr>
              <a:t>  (cat is),</a:t>
            </a:r>
          </a:p>
          <a:p>
            <a:r>
              <a:rPr lang="en-US" b="0" dirty="0">
                <a:solidFill>
                  <a:srgbClr val="0070C0"/>
                </a:solidFill>
              </a:rPr>
              <a:t>  (is glad) }</a:t>
            </a:r>
          </a:p>
        </p:txBody>
      </p:sp>
      <p:sp>
        <p:nvSpPr>
          <p:cNvPr id="36" name="TextBox 35">
            <a:extLst>
              <a:ext uri="{FF2B5EF4-FFF2-40B4-BE49-F238E27FC236}">
                <a16:creationId xmlns:a16="http://schemas.microsoft.com/office/drawing/2014/main" id="{A226A885-8646-924A-A5DB-C402B8201973}"/>
              </a:ext>
            </a:extLst>
          </p:cNvPr>
          <p:cNvSpPr txBox="1"/>
          <p:nvPr/>
        </p:nvSpPr>
        <p:spPr>
          <a:xfrm>
            <a:off x="5470490" y="2447431"/>
            <a:ext cx="1311310" cy="584775"/>
          </a:xfrm>
          <a:prstGeom prst="rect">
            <a:avLst/>
          </a:prstGeom>
          <a:noFill/>
        </p:spPr>
        <p:txBody>
          <a:bodyPr wrap="square" rtlCol="0">
            <a:spAutoFit/>
          </a:bodyPr>
          <a:lstStyle/>
          <a:p>
            <a:r>
              <a:rPr lang="en-US" i="1" dirty="0">
                <a:solidFill>
                  <a:srgbClr val="0070C0"/>
                </a:solidFill>
              </a:rPr>
              <a:t>Signature:</a:t>
            </a:r>
            <a:r>
              <a:rPr lang="en-US" dirty="0">
                <a:solidFill>
                  <a:srgbClr val="0070C0"/>
                </a:solidFill>
              </a:rPr>
              <a:t> </a:t>
            </a:r>
            <a:r>
              <a:rPr lang="en-US" b="0" dirty="0">
                <a:solidFill>
                  <a:srgbClr val="0070C0"/>
                </a:solidFill>
              </a:rPr>
              <a:t>182……231</a:t>
            </a:r>
          </a:p>
        </p:txBody>
      </p:sp>
      <p:sp>
        <p:nvSpPr>
          <p:cNvPr id="37" name="Text Box 6">
            <a:extLst>
              <a:ext uri="{FF2B5EF4-FFF2-40B4-BE49-F238E27FC236}">
                <a16:creationId xmlns:a16="http://schemas.microsoft.com/office/drawing/2014/main" id="{38C025E7-525C-FD4C-A0E6-E1B248D277F2}"/>
              </a:ext>
            </a:extLst>
          </p:cNvPr>
          <p:cNvSpPr txBox="1">
            <a:spLocks noChangeArrowheads="1"/>
          </p:cNvSpPr>
          <p:nvPr/>
        </p:nvSpPr>
        <p:spPr bwMode="auto">
          <a:xfrm>
            <a:off x="6781800" y="2672149"/>
            <a:ext cx="1579205" cy="1077218"/>
          </a:xfrm>
          <a:prstGeom prst="rect">
            <a:avLst/>
          </a:prstGeom>
          <a:noFill/>
          <a:ln w="9525">
            <a:solidFill>
              <a:schemeClr val="bg1"/>
            </a:solidFill>
            <a:miter lim="800000"/>
            <a:headEnd/>
            <a:tailEnd/>
          </a:ln>
          <a:effectLst/>
        </p:spPr>
        <p:txBody>
          <a:bodyPr wrap="square">
            <a:spAutoFit/>
          </a:bodyPr>
          <a:lstStyle/>
          <a:p>
            <a:r>
              <a:rPr lang="en-US" dirty="0">
                <a:solidFill>
                  <a:schemeClr val="bg1">
                    <a:lumMod val="95000"/>
                    <a:lumOff val="5000"/>
                  </a:schemeClr>
                </a:solidFill>
              </a:rPr>
              <a:t>Compare signatures to get candidate pairs</a:t>
            </a:r>
          </a:p>
        </p:txBody>
      </p:sp>
      <p:sp>
        <p:nvSpPr>
          <p:cNvPr id="2" name="TextBox 1">
            <a:extLst>
              <a:ext uri="{FF2B5EF4-FFF2-40B4-BE49-F238E27FC236}">
                <a16:creationId xmlns:a16="http://schemas.microsoft.com/office/drawing/2014/main" id="{0CFD6199-AD7C-F541-9C66-2900C59D3089}"/>
              </a:ext>
            </a:extLst>
          </p:cNvPr>
          <p:cNvSpPr txBox="1"/>
          <p:nvPr/>
        </p:nvSpPr>
        <p:spPr>
          <a:xfrm>
            <a:off x="4419803" y="4402086"/>
            <a:ext cx="3958135" cy="584775"/>
          </a:xfrm>
          <a:prstGeom prst="rect">
            <a:avLst/>
          </a:prstGeom>
          <a:noFill/>
        </p:spPr>
        <p:txBody>
          <a:bodyPr wrap="none" rtlCol="0">
            <a:spAutoFit/>
          </a:bodyPr>
          <a:lstStyle/>
          <a:p>
            <a:r>
              <a:rPr lang="en-US" dirty="0" err="1">
                <a:solidFill>
                  <a:srgbClr val="0000FF"/>
                </a:solidFill>
              </a:rPr>
              <a:t>Pr</a:t>
            </a:r>
            <a:r>
              <a:rPr lang="en-US" dirty="0">
                <a:solidFill>
                  <a:srgbClr val="0000FF"/>
                </a:solidFill>
              </a:rPr>
              <a:t>[</a:t>
            </a:r>
            <a:r>
              <a:rPr lang="en-US" i="1" dirty="0">
                <a:solidFill>
                  <a:srgbClr val="0000FF"/>
                </a:solidFill>
              </a:rPr>
              <a:t>h</a:t>
            </a:r>
            <a:r>
              <a:rPr lang="en-US" dirty="0">
                <a:solidFill>
                  <a:srgbClr val="0000FF"/>
                </a:solidFill>
              </a:rPr>
              <a:t>(C</a:t>
            </a:r>
            <a:r>
              <a:rPr lang="en-US" baseline="-25000" dirty="0">
                <a:solidFill>
                  <a:srgbClr val="0000FF"/>
                </a:solidFill>
              </a:rPr>
              <a:t>1</a:t>
            </a:r>
            <a:r>
              <a:rPr lang="en-US" dirty="0">
                <a:solidFill>
                  <a:srgbClr val="0000FF"/>
                </a:solidFill>
              </a:rPr>
              <a:t>) = </a:t>
            </a:r>
            <a:r>
              <a:rPr lang="en-US" i="1" dirty="0">
                <a:solidFill>
                  <a:srgbClr val="0000FF"/>
                </a:solidFill>
              </a:rPr>
              <a:t>h</a:t>
            </a:r>
            <a:r>
              <a:rPr lang="en-US" dirty="0">
                <a:solidFill>
                  <a:srgbClr val="0000FF"/>
                </a:solidFill>
              </a:rPr>
              <a:t>(C</a:t>
            </a:r>
            <a:r>
              <a:rPr lang="en-US" baseline="-25000" dirty="0">
                <a:solidFill>
                  <a:srgbClr val="0000FF"/>
                </a:solidFill>
              </a:rPr>
              <a:t>2</a:t>
            </a:r>
            <a:r>
              <a:rPr lang="en-US" dirty="0">
                <a:solidFill>
                  <a:srgbClr val="0000FF"/>
                </a:solidFill>
              </a:rPr>
              <a:t>)] = </a:t>
            </a:r>
            <a:r>
              <a:rPr lang="en-US" i="1" dirty="0">
                <a:solidFill>
                  <a:srgbClr val="0000FF"/>
                </a:solidFill>
              </a:rPr>
              <a:t>Jaccard-Sim</a:t>
            </a:r>
            <a:r>
              <a:rPr lang="en-US" dirty="0">
                <a:solidFill>
                  <a:srgbClr val="0000FF"/>
                </a:solidFill>
              </a:rPr>
              <a:t>(C</a:t>
            </a:r>
            <a:r>
              <a:rPr lang="en-US" baseline="-25000" dirty="0">
                <a:solidFill>
                  <a:srgbClr val="0000FF"/>
                </a:solidFill>
              </a:rPr>
              <a:t>1</a:t>
            </a:r>
            <a:r>
              <a:rPr lang="en-US" dirty="0">
                <a:solidFill>
                  <a:srgbClr val="0000FF"/>
                </a:solidFill>
              </a:rPr>
              <a:t>, C</a:t>
            </a:r>
            <a:r>
              <a:rPr lang="en-US" baseline="-25000" dirty="0">
                <a:solidFill>
                  <a:srgbClr val="0000FF"/>
                </a:solidFill>
              </a:rPr>
              <a:t>2</a:t>
            </a:r>
            <a:r>
              <a:rPr lang="en-US" dirty="0">
                <a:solidFill>
                  <a:srgbClr val="0000FF"/>
                </a:solidFill>
              </a:rPr>
              <a:t>) </a:t>
            </a:r>
          </a:p>
          <a:p>
            <a:endParaRPr lang="en-US" dirty="0"/>
          </a:p>
        </p:txBody>
      </p:sp>
    </p:spTree>
    <p:extLst>
      <p:ext uri="{BB962C8B-B14F-4D97-AF65-F5344CB8AC3E}">
        <p14:creationId xmlns:p14="http://schemas.microsoft.com/office/powerpoint/2010/main" val="98481729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Eventual Consistency</a:t>
            </a:r>
          </a:p>
        </p:txBody>
      </p:sp>
      <p:sp>
        <p:nvSpPr>
          <p:cNvPr id="3" name="Content Placeholder 2"/>
          <p:cNvSpPr>
            <a:spLocks noGrp="1"/>
          </p:cNvSpPr>
          <p:nvPr>
            <p:ph idx="1"/>
          </p:nvPr>
        </p:nvSpPr>
        <p:spPr>
          <a:xfrm>
            <a:off x="381000" y="1066800"/>
            <a:ext cx="8458200" cy="4419600"/>
          </a:xfrm>
        </p:spPr>
        <p:txBody>
          <a:bodyPr>
            <a:normAutofit/>
          </a:bodyPr>
          <a:lstStyle/>
          <a:p>
            <a:r>
              <a:rPr lang="en-US" b="1" dirty="0"/>
              <a:t>ACID vs BASE: </a:t>
            </a:r>
            <a:r>
              <a:rPr lang="en-US" dirty="0"/>
              <a:t>Relational DBMS provide stronger (ACID) guarantees, but many NoSQL system relax this to weaker “BASE” approach:</a:t>
            </a:r>
          </a:p>
          <a:p>
            <a:pPr lvl="1"/>
            <a:r>
              <a:rPr lang="en-US" b="1" dirty="0"/>
              <a:t>Basically Available</a:t>
            </a:r>
            <a:r>
              <a:rPr lang="en-US" dirty="0"/>
              <a:t>: basic reading and writing operations are available most of the time</a:t>
            </a:r>
          </a:p>
          <a:p>
            <a:pPr lvl="1"/>
            <a:r>
              <a:rPr lang="en-US" b="1" dirty="0"/>
              <a:t>Soft State</a:t>
            </a:r>
            <a:r>
              <a:rPr lang="en-US" dirty="0"/>
              <a:t>: without guarantees, we only have some probability of knowing the state at any time</a:t>
            </a:r>
          </a:p>
          <a:p>
            <a:pPr lvl="1"/>
            <a:r>
              <a:rPr lang="en-US" b="1" dirty="0"/>
              <a:t>Eventually Consistent</a:t>
            </a:r>
            <a:r>
              <a:rPr lang="en-US" dirty="0"/>
              <a:t>: Contrast to </a:t>
            </a:r>
            <a:r>
              <a:rPr lang="en-US" b="1" dirty="0"/>
              <a:t>“strong consistency”</a:t>
            </a:r>
            <a:r>
              <a:rPr lang="en-US" dirty="0"/>
              <a:t>: </a:t>
            </a:r>
            <a:endParaRPr lang="en-US" b="1" dirty="0"/>
          </a:p>
        </p:txBody>
      </p:sp>
      <p:sp>
        <p:nvSpPr>
          <p:cNvPr id="12" name="Slide Number Placeholder 11"/>
          <p:cNvSpPr>
            <a:spLocks noGrp="1"/>
          </p:cNvSpPr>
          <p:nvPr>
            <p:ph type="sldNum" sz="quarter" idx="10"/>
          </p:nvPr>
        </p:nvSpPr>
        <p:spPr/>
        <p:txBody>
          <a:bodyPr/>
          <a:lstStyle/>
          <a:p>
            <a:fld id="{95C605C4-1F5B-4B2B-8458-3FC432AF1FAC}" type="slidenum">
              <a:rPr lang="en-US" smtClean="0"/>
              <a:t>40</a:t>
            </a:fld>
            <a:endParaRPr lang="en-US"/>
          </a:p>
        </p:txBody>
      </p:sp>
    </p:spTree>
    <p:extLst>
      <p:ext uri="{BB962C8B-B14F-4D97-AF65-F5344CB8AC3E}">
        <p14:creationId xmlns:p14="http://schemas.microsoft.com/office/powerpoint/2010/main" val="363607675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0B7BAE-BBE0-5840-836E-1636D4F087FA}"/>
              </a:ext>
            </a:extLst>
          </p:cNvPr>
          <p:cNvSpPr>
            <a:spLocks noGrp="1"/>
          </p:cNvSpPr>
          <p:nvPr>
            <p:ph idx="1"/>
          </p:nvPr>
        </p:nvSpPr>
        <p:spPr>
          <a:xfrm>
            <a:off x="381000" y="4876799"/>
            <a:ext cx="8458200" cy="1844675"/>
          </a:xfrm>
        </p:spPr>
        <p:txBody>
          <a:bodyPr>
            <a:normAutofit fontScale="85000" lnSpcReduction="20000"/>
          </a:bodyPr>
          <a:lstStyle/>
          <a:p>
            <a:r>
              <a:rPr lang="en-US" b="1" dirty="0"/>
              <a:t>Implications</a:t>
            </a:r>
            <a:r>
              <a:rPr lang="en-US" dirty="0"/>
              <a:t>: eventual consistency offers better </a:t>
            </a:r>
            <a:r>
              <a:rPr lang="en-US" b="1" dirty="0"/>
              <a:t>availability</a:t>
            </a:r>
            <a:r>
              <a:rPr lang="en-US" dirty="0"/>
              <a:t> at the cost of a much weaker consistency guarantee. This may be acceptable for some applications (e.g. statistical queries, tweets, social network feed, …) but not for others (e.g. financial transactions)</a:t>
            </a:r>
          </a:p>
          <a:p>
            <a:pPr lvl="1"/>
            <a:r>
              <a:rPr lang="en-US" dirty="0"/>
              <a:t>Note that while NoSQL systems allow for weaker consistency guarantees, many more recent systems / versions are often configurable, i.e. can be configured for multiple different consistency levels (including strong) – </a:t>
            </a:r>
            <a:r>
              <a:rPr lang="en-US" i="1" dirty="0"/>
              <a:t>‘tunable consistency’</a:t>
            </a:r>
          </a:p>
          <a:p>
            <a:endParaRPr lang="en-US" dirty="0"/>
          </a:p>
        </p:txBody>
      </p:sp>
      <p:sp>
        <p:nvSpPr>
          <p:cNvPr id="3" name="Title 2">
            <a:extLst>
              <a:ext uri="{FF2B5EF4-FFF2-40B4-BE49-F238E27FC236}">
                <a16:creationId xmlns:a16="http://schemas.microsoft.com/office/drawing/2014/main" id="{19D5F56A-EDBF-3146-9F15-C36D3D5931EB}"/>
              </a:ext>
            </a:extLst>
          </p:cNvPr>
          <p:cNvSpPr>
            <a:spLocks noGrp="1"/>
          </p:cNvSpPr>
          <p:nvPr>
            <p:ph type="title"/>
          </p:nvPr>
        </p:nvSpPr>
        <p:spPr/>
        <p:txBody>
          <a:bodyPr/>
          <a:lstStyle/>
          <a:p>
            <a:r>
              <a:rPr lang="en-US" dirty="0"/>
              <a:t>Strong vs Eventual Consistency</a:t>
            </a:r>
          </a:p>
        </p:txBody>
      </p:sp>
      <p:sp>
        <p:nvSpPr>
          <p:cNvPr id="4" name="Slide Number Placeholder 3">
            <a:extLst>
              <a:ext uri="{FF2B5EF4-FFF2-40B4-BE49-F238E27FC236}">
                <a16:creationId xmlns:a16="http://schemas.microsoft.com/office/drawing/2014/main" id="{E62CBF5D-5B17-D04A-9586-59318BB2ECB7}"/>
              </a:ext>
            </a:extLst>
          </p:cNvPr>
          <p:cNvSpPr>
            <a:spLocks noGrp="1"/>
          </p:cNvSpPr>
          <p:nvPr>
            <p:ph type="sldNum" sz="quarter" idx="10"/>
          </p:nvPr>
        </p:nvSpPr>
        <p:spPr/>
        <p:txBody>
          <a:bodyPr/>
          <a:lstStyle/>
          <a:p>
            <a:fld id="{95C605C4-1F5B-4B2B-8458-3FC432AF1FAC}" type="slidenum">
              <a:rPr lang="en-US" smtClean="0"/>
              <a:t>41</a:t>
            </a:fld>
            <a:endParaRPr lang="en-US" dirty="0"/>
          </a:p>
        </p:txBody>
      </p:sp>
      <p:pic>
        <p:nvPicPr>
          <p:cNvPr id="5" name="Picture 4">
            <a:extLst>
              <a:ext uri="{FF2B5EF4-FFF2-40B4-BE49-F238E27FC236}">
                <a16:creationId xmlns:a16="http://schemas.microsoft.com/office/drawing/2014/main" id="{F66533F4-5540-0E47-9705-6923B9DE5FB3}"/>
              </a:ext>
            </a:extLst>
          </p:cNvPr>
          <p:cNvPicPr>
            <a:picLocks noChangeAspect="1"/>
          </p:cNvPicPr>
          <p:nvPr/>
        </p:nvPicPr>
        <p:blipFill>
          <a:blip r:embed="rId2"/>
          <a:stretch>
            <a:fillRect/>
          </a:stretch>
        </p:blipFill>
        <p:spPr>
          <a:xfrm>
            <a:off x="152400" y="1612899"/>
            <a:ext cx="3962400" cy="2730500"/>
          </a:xfrm>
          <a:prstGeom prst="rect">
            <a:avLst/>
          </a:prstGeom>
        </p:spPr>
      </p:pic>
      <p:pic>
        <p:nvPicPr>
          <p:cNvPr id="6" name="Picture 5">
            <a:extLst>
              <a:ext uri="{FF2B5EF4-FFF2-40B4-BE49-F238E27FC236}">
                <a16:creationId xmlns:a16="http://schemas.microsoft.com/office/drawing/2014/main" id="{CD63EF48-0DDD-E649-87E4-29B04C880C74}"/>
              </a:ext>
            </a:extLst>
          </p:cNvPr>
          <p:cNvPicPr>
            <a:picLocks noChangeAspect="1"/>
          </p:cNvPicPr>
          <p:nvPr/>
        </p:nvPicPr>
        <p:blipFill>
          <a:blip r:embed="rId3"/>
          <a:stretch>
            <a:fillRect/>
          </a:stretch>
        </p:blipFill>
        <p:spPr>
          <a:xfrm>
            <a:off x="4572000" y="1612899"/>
            <a:ext cx="4604951" cy="2730500"/>
          </a:xfrm>
          <a:prstGeom prst="rect">
            <a:avLst/>
          </a:prstGeom>
        </p:spPr>
      </p:pic>
      <p:sp>
        <p:nvSpPr>
          <p:cNvPr id="7" name="TextBox 6">
            <a:extLst>
              <a:ext uri="{FF2B5EF4-FFF2-40B4-BE49-F238E27FC236}">
                <a16:creationId xmlns:a16="http://schemas.microsoft.com/office/drawing/2014/main" id="{DC3ABDF5-870F-DB41-B897-A9C094D7EBF3}"/>
              </a:ext>
            </a:extLst>
          </p:cNvPr>
          <p:cNvSpPr txBox="1"/>
          <p:nvPr/>
        </p:nvSpPr>
        <p:spPr>
          <a:xfrm>
            <a:off x="557213" y="1235660"/>
            <a:ext cx="2087431" cy="338554"/>
          </a:xfrm>
          <a:prstGeom prst="rect">
            <a:avLst/>
          </a:prstGeom>
          <a:noFill/>
        </p:spPr>
        <p:txBody>
          <a:bodyPr wrap="none" rtlCol="0">
            <a:spAutoFit/>
          </a:bodyPr>
          <a:lstStyle/>
          <a:p>
            <a:r>
              <a:rPr lang="en-US" dirty="0">
                <a:solidFill>
                  <a:schemeClr val="bg1"/>
                </a:solidFill>
              </a:rPr>
              <a:t>Strong consistency</a:t>
            </a:r>
          </a:p>
        </p:txBody>
      </p:sp>
      <p:sp>
        <p:nvSpPr>
          <p:cNvPr id="8" name="TextBox 7">
            <a:extLst>
              <a:ext uri="{FF2B5EF4-FFF2-40B4-BE49-F238E27FC236}">
                <a16:creationId xmlns:a16="http://schemas.microsoft.com/office/drawing/2014/main" id="{8393884F-EAEB-2E44-A483-69DCEBB25039}"/>
              </a:ext>
            </a:extLst>
          </p:cNvPr>
          <p:cNvSpPr txBox="1"/>
          <p:nvPr/>
        </p:nvSpPr>
        <p:spPr>
          <a:xfrm>
            <a:off x="6019800" y="1235660"/>
            <a:ext cx="2281394" cy="338554"/>
          </a:xfrm>
          <a:prstGeom prst="rect">
            <a:avLst/>
          </a:prstGeom>
          <a:noFill/>
        </p:spPr>
        <p:txBody>
          <a:bodyPr wrap="none" rtlCol="0">
            <a:spAutoFit/>
          </a:bodyPr>
          <a:lstStyle/>
          <a:p>
            <a:r>
              <a:rPr lang="en-US" dirty="0">
                <a:solidFill>
                  <a:schemeClr val="bg1"/>
                </a:solidFill>
              </a:rPr>
              <a:t>Eventual consistency</a:t>
            </a:r>
          </a:p>
        </p:txBody>
      </p:sp>
    </p:spTree>
    <p:extLst>
      <p:ext uri="{BB962C8B-B14F-4D97-AF65-F5344CB8AC3E}">
        <p14:creationId xmlns:p14="http://schemas.microsoft.com/office/powerpoint/2010/main" val="1237644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42</a:t>
            </a:fld>
            <a:endParaRPr lang="en-US"/>
          </a:p>
        </p:txBody>
      </p:sp>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5486400" cy="5105400"/>
          </a:xfrm>
        </p:spPr>
        <p:txBody>
          <a:bodyPr/>
          <a:lstStyle/>
          <a:p>
            <a:pPr marL="342900" indent="-342900">
              <a:buFont typeface="+mj-lt"/>
              <a:buAutoNum type="arabicPeriod"/>
            </a:pPr>
            <a:r>
              <a:rPr lang="en-US" dirty="0"/>
              <a:t>What is NoSQL?</a:t>
            </a:r>
          </a:p>
          <a:p>
            <a:pPr marL="342900" indent="-342900">
              <a:buFont typeface="+mj-lt"/>
              <a:buAutoNum type="arabicPeriod"/>
            </a:pPr>
            <a:r>
              <a:rPr lang="en-US" dirty="0"/>
              <a:t>Major types of NoSQL systems</a:t>
            </a:r>
          </a:p>
          <a:p>
            <a:pPr marL="342900" indent="-342900">
              <a:buFont typeface="+mj-lt"/>
              <a:buAutoNum type="arabicPeriod"/>
            </a:pPr>
            <a:r>
              <a:rPr lang="en-US" b="1" dirty="0"/>
              <a:t>Key concepts</a:t>
            </a:r>
          </a:p>
          <a:p>
            <a:pPr marL="742888" lvl="1" indent="-342900"/>
            <a:r>
              <a:rPr lang="en-US" dirty="0"/>
              <a:t>Eventual Consistency</a:t>
            </a:r>
          </a:p>
          <a:p>
            <a:pPr marL="742888" lvl="1" indent="-342900"/>
            <a:r>
              <a:rPr lang="en-US" b="1" dirty="0"/>
              <a:t>Duplication</a:t>
            </a:r>
          </a:p>
          <a:p>
            <a:pPr marL="742888" lvl="1" indent="-342900"/>
            <a:endParaRPr lang="en-US" b="1" dirty="0"/>
          </a:p>
          <a:p>
            <a:pPr marL="457129" lvl="1" indent="0">
              <a:buNone/>
            </a:pPr>
            <a:endParaRPr lang="en-US" dirty="0"/>
          </a:p>
        </p:txBody>
      </p:sp>
      <p:sp>
        <p:nvSpPr>
          <p:cNvPr id="11" name="Rectangle 10">
            <a:extLst>
              <a:ext uri="{FF2B5EF4-FFF2-40B4-BE49-F238E27FC236}">
                <a16:creationId xmlns:a16="http://schemas.microsoft.com/office/drawing/2014/main" id="{4B5956F3-666A-C640-B2A7-EA21592BC5A3}"/>
              </a:ext>
            </a:extLst>
          </p:cNvPr>
          <p:cNvSpPr/>
          <p:nvPr/>
        </p:nvSpPr>
        <p:spPr>
          <a:xfrm>
            <a:off x="304800" y="2133600"/>
            <a:ext cx="5410200" cy="12954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pic>
        <p:nvPicPr>
          <p:cNvPr id="3" name="Picture 2">
            <a:extLst>
              <a:ext uri="{FF2B5EF4-FFF2-40B4-BE49-F238E27FC236}">
                <a16:creationId xmlns:a16="http://schemas.microsoft.com/office/drawing/2014/main" id="{DB7D4EC7-5614-094D-9C83-39A2213F002F}"/>
              </a:ext>
            </a:extLst>
          </p:cNvPr>
          <p:cNvPicPr>
            <a:picLocks noChangeAspect="1"/>
          </p:cNvPicPr>
          <p:nvPr/>
        </p:nvPicPr>
        <p:blipFill>
          <a:blip r:embed="rId3"/>
          <a:stretch>
            <a:fillRect/>
          </a:stretch>
        </p:blipFill>
        <p:spPr>
          <a:xfrm>
            <a:off x="6096729" y="1066800"/>
            <a:ext cx="2779842" cy="4064863"/>
          </a:xfrm>
          <a:prstGeom prst="rect">
            <a:avLst/>
          </a:prstGeom>
        </p:spPr>
      </p:pic>
    </p:spTree>
    <p:extLst>
      <p:ext uri="{BB962C8B-B14F-4D97-AF65-F5344CB8AC3E}">
        <p14:creationId xmlns:p14="http://schemas.microsoft.com/office/powerpoint/2010/main" val="16497374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2960-3093-4744-A215-9406996960B7}"/>
              </a:ext>
            </a:extLst>
          </p:cNvPr>
          <p:cNvSpPr>
            <a:spLocks noGrp="1"/>
          </p:cNvSpPr>
          <p:nvPr>
            <p:ph type="title"/>
          </p:nvPr>
        </p:nvSpPr>
        <p:spPr/>
        <p:txBody>
          <a:bodyPr/>
          <a:lstStyle/>
          <a:p>
            <a:r>
              <a:rPr lang="en-US" dirty="0"/>
              <a:t>Recall: Joins in RDBMS</a:t>
            </a:r>
          </a:p>
        </p:txBody>
      </p:sp>
      <p:sp>
        <p:nvSpPr>
          <p:cNvPr id="3" name="Slide Number Placeholder 2">
            <a:extLst>
              <a:ext uri="{FF2B5EF4-FFF2-40B4-BE49-F238E27FC236}">
                <a16:creationId xmlns:a16="http://schemas.microsoft.com/office/drawing/2014/main" id="{94567FF9-597A-F54B-A25D-E70756772A7E}"/>
              </a:ext>
            </a:extLst>
          </p:cNvPr>
          <p:cNvSpPr>
            <a:spLocks noGrp="1"/>
          </p:cNvSpPr>
          <p:nvPr>
            <p:ph type="sldNum" sz="quarter" idx="10"/>
          </p:nvPr>
        </p:nvSpPr>
        <p:spPr/>
        <p:txBody>
          <a:bodyPr/>
          <a:lstStyle/>
          <a:p>
            <a:fld id="{95C605C4-1F5B-4B2B-8458-3FC432AF1FAC}" type="slidenum">
              <a:rPr lang="en-US" smtClean="0"/>
              <a:t>43</a:t>
            </a:fld>
            <a:endParaRPr lang="en-US"/>
          </a:p>
        </p:txBody>
      </p:sp>
      <p:graphicFrame>
        <p:nvGraphicFramePr>
          <p:cNvPr id="4" name="Table 3">
            <a:extLst>
              <a:ext uri="{FF2B5EF4-FFF2-40B4-BE49-F238E27FC236}">
                <a16:creationId xmlns:a16="http://schemas.microsoft.com/office/drawing/2014/main" id="{F93AF2D5-4022-634B-90F7-91AE68EDF2B1}"/>
              </a:ext>
            </a:extLst>
          </p:cNvPr>
          <p:cNvGraphicFramePr>
            <a:graphicFrameLocks noGrp="1"/>
          </p:cNvGraphicFramePr>
          <p:nvPr>
            <p:extLst>
              <p:ext uri="{D42A27DB-BD31-4B8C-83A1-F6EECF244321}">
                <p14:modId xmlns:p14="http://schemas.microsoft.com/office/powerpoint/2010/main" val="4056804715"/>
              </p:ext>
            </p:extLst>
          </p:nvPr>
        </p:nvGraphicFramePr>
        <p:xfrm>
          <a:off x="533400" y="2286000"/>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graphicFrame>
        <p:nvGraphicFramePr>
          <p:cNvPr id="5" name="Table 4">
            <a:extLst>
              <a:ext uri="{FF2B5EF4-FFF2-40B4-BE49-F238E27FC236}">
                <a16:creationId xmlns:a16="http://schemas.microsoft.com/office/drawing/2014/main" id="{C9230069-8F79-B143-A4DE-4A6AB183AE96}"/>
              </a:ext>
            </a:extLst>
          </p:cNvPr>
          <p:cNvGraphicFramePr>
            <a:graphicFrameLocks noGrp="1"/>
          </p:cNvGraphicFramePr>
          <p:nvPr>
            <p:extLst>
              <p:ext uri="{D42A27DB-BD31-4B8C-83A1-F6EECF244321}">
                <p14:modId xmlns:p14="http://schemas.microsoft.com/office/powerpoint/2010/main" val="1651933970"/>
              </p:ext>
            </p:extLst>
          </p:nvPr>
        </p:nvGraphicFramePr>
        <p:xfrm>
          <a:off x="4343400" y="2286000"/>
          <a:ext cx="3733800" cy="1112520"/>
        </p:xfrm>
        <a:graphic>
          <a:graphicData uri="http://schemas.openxmlformats.org/drawingml/2006/table">
            <a:tbl>
              <a:tblPr firstRow="1" bandRow="1">
                <a:tableStyleId>{93296810-A885-4BE3-A3E7-6D5BEEA58F35}</a:tableStyleId>
              </a:tblPr>
              <a:tblGrid>
                <a:gridCol w="1244600">
                  <a:extLst>
                    <a:ext uri="{9D8B030D-6E8A-4147-A177-3AD203B41FA5}">
                      <a16:colId xmlns:a16="http://schemas.microsoft.com/office/drawing/2014/main" val="658180404"/>
                    </a:ext>
                  </a:extLst>
                </a:gridCol>
                <a:gridCol w="1244600">
                  <a:extLst>
                    <a:ext uri="{9D8B030D-6E8A-4147-A177-3AD203B41FA5}">
                      <a16:colId xmlns:a16="http://schemas.microsoft.com/office/drawing/2014/main" val="1164150647"/>
                    </a:ext>
                  </a:extLst>
                </a:gridCol>
                <a:gridCol w="1244600">
                  <a:extLst>
                    <a:ext uri="{9D8B030D-6E8A-4147-A177-3AD203B41FA5}">
                      <a16:colId xmlns:a16="http://schemas.microsoft.com/office/drawing/2014/main" val="2843146177"/>
                    </a:ext>
                  </a:extLst>
                </a:gridCol>
              </a:tblGrid>
              <a:tr h="370840">
                <a:tc>
                  <a:txBody>
                    <a:bodyPr/>
                    <a:lstStyle/>
                    <a:p>
                      <a:pPr algn="ctr"/>
                      <a:r>
                        <a:rPr lang="en-US" sz="1400" b="1" dirty="0" err="1">
                          <a:solidFill>
                            <a:schemeClr val="bg1"/>
                          </a:solidFill>
                        </a:rPr>
                        <a:t>post_id</a:t>
                      </a:r>
                      <a:endParaRPr lang="en-US" sz="1400" b="1" dirty="0">
                        <a:solidFill>
                          <a:schemeClr val="bg1"/>
                        </a:solidFill>
                      </a:endParaRPr>
                    </a:p>
                  </a:txBody>
                  <a:tcPr/>
                </a:tc>
                <a:tc>
                  <a:txBody>
                    <a:bodyPr/>
                    <a:lstStyle/>
                    <a:p>
                      <a:pPr algn="ctr"/>
                      <a:r>
                        <a:rPr lang="en-US" sz="1400" b="1" dirty="0">
                          <a:solidFill>
                            <a:schemeClr val="bg1"/>
                          </a:solidFill>
                        </a:rPr>
                        <a:t>post</a:t>
                      </a:r>
                    </a:p>
                  </a:txBody>
                  <a:tcPr/>
                </a:tc>
                <a:tc>
                  <a:txBody>
                    <a:bodyPr/>
                    <a:lstStyle/>
                    <a:p>
                      <a:pPr algn="ctr"/>
                      <a:r>
                        <a:rPr lang="en-US" sz="1400" b="1" dirty="0" err="1">
                          <a:solidFill>
                            <a:schemeClr val="bg1"/>
                          </a:solidFill>
                        </a:rPr>
                        <a:t>user_id</a:t>
                      </a:r>
                      <a:endParaRPr lang="en-US" sz="1400" b="1" dirty="0">
                        <a:solidFill>
                          <a:schemeClr val="bg1"/>
                        </a:solidFill>
                      </a:endParaRPr>
                    </a:p>
                  </a:txBody>
                  <a:tcPr/>
                </a:tc>
                <a:extLst>
                  <a:ext uri="{0D108BD9-81ED-4DB2-BD59-A6C34878D82A}">
                    <a16:rowId xmlns:a16="http://schemas.microsoft.com/office/drawing/2014/main" val="3171557377"/>
                  </a:ext>
                </a:extLst>
              </a:tr>
              <a:tr h="370840">
                <a:tc>
                  <a:txBody>
                    <a:bodyPr/>
                    <a:lstStyle/>
                    <a:p>
                      <a:pPr algn="ctr"/>
                      <a:r>
                        <a:rPr lang="en-US" sz="1400" b="0" dirty="0">
                          <a:solidFill>
                            <a:schemeClr val="bg1"/>
                          </a:solidFill>
                        </a:rPr>
                        <a:t>1</a:t>
                      </a:r>
                    </a:p>
                  </a:txBody>
                  <a:tcPr/>
                </a:tc>
                <a:tc>
                  <a:txBody>
                    <a:bodyPr/>
                    <a:lstStyle/>
                    <a:p>
                      <a:pPr algn="ctr"/>
                      <a:r>
                        <a:rPr lang="en-US" sz="1400" b="0" dirty="0">
                          <a:solidFill>
                            <a:schemeClr val="bg1"/>
                          </a:solidFill>
                        </a:rPr>
                        <a:t>Hello world</a:t>
                      </a:r>
                    </a:p>
                  </a:txBody>
                  <a:tcPr/>
                </a:tc>
                <a:tc>
                  <a:txBody>
                    <a:bodyPr/>
                    <a:lstStyle/>
                    <a:p>
                      <a:pPr algn="ctr"/>
                      <a:r>
                        <a:rPr lang="en-US" sz="1400" b="0" dirty="0">
                          <a:solidFill>
                            <a:schemeClr val="bg1"/>
                          </a:solidFill>
                        </a:rPr>
                        <a:t>100</a:t>
                      </a:r>
                    </a:p>
                  </a:txBody>
                  <a:tcPr/>
                </a:tc>
                <a:extLst>
                  <a:ext uri="{0D108BD9-81ED-4DB2-BD59-A6C34878D82A}">
                    <a16:rowId xmlns:a16="http://schemas.microsoft.com/office/drawing/2014/main" val="2381585316"/>
                  </a:ext>
                </a:extLst>
              </a:tr>
              <a:tr h="370840">
                <a:tc>
                  <a:txBody>
                    <a:bodyPr/>
                    <a:lstStyle/>
                    <a:p>
                      <a:pPr algn="ctr"/>
                      <a:r>
                        <a:rPr lang="en-US" sz="1400" b="0" dirty="0">
                          <a:solidFill>
                            <a:schemeClr val="bg1"/>
                          </a:solidFill>
                        </a:rPr>
                        <a:t>2</a:t>
                      </a:r>
                    </a:p>
                  </a:txBody>
                  <a:tcPr/>
                </a:tc>
                <a:tc>
                  <a:txBody>
                    <a:bodyPr/>
                    <a:lstStyle/>
                    <a:p>
                      <a:pPr algn="ctr"/>
                      <a:r>
                        <a:rPr lang="en-US" sz="1400" b="0" dirty="0">
                          <a:solidFill>
                            <a:schemeClr val="bg1"/>
                          </a:solidFill>
                        </a:rPr>
                        <a:t>Bye world</a:t>
                      </a:r>
                    </a:p>
                  </a:txBody>
                  <a:tcPr/>
                </a:tc>
                <a:tc>
                  <a:txBody>
                    <a:bodyPr/>
                    <a:lstStyle/>
                    <a:p>
                      <a:pPr algn="ctr"/>
                      <a:r>
                        <a:rPr lang="en-US" sz="1400" b="0" dirty="0">
                          <a:solidFill>
                            <a:schemeClr val="bg1"/>
                          </a:solidFill>
                        </a:rPr>
                        <a:t>101</a:t>
                      </a:r>
                    </a:p>
                  </a:txBody>
                  <a:tcPr/>
                </a:tc>
                <a:extLst>
                  <a:ext uri="{0D108BD9-81ED-4DB2-BD59-A6C34878D82A}">
                    <a16:rowId xmlns:a16="http://schemas.microsoft.com/office/drawing/2014/main" val="2584677907"/>
                  </a:ext>
                </a:extLst>
              </a:tr>
            </a:tbl>
          </a:graphicData>
        </a:graphic>
      </p:graphicFrame>
      <p:sp>
        <p:nvSpPr>
          <p:cNvPr id="6" name="Freeform 5">
            <a:extLst>
              <a:ext uri="{FF2B5EF4-FFF2-40B4-BE49-F238E27FC236}">
                <a16:creationId xmlns:a16="http://schemas.microsoft.com/office/drawing/2014/main" id="{FCFCDE72-6948-E845-BAE2-F4F85670A3D6}"/>
              </a:ext>
            </a:extLst>
          </p:cNvPr>
          <p:cNvSpPr/>
          <p:nvPr/>
        </p:nvSpPr>
        <p:spPr>
          <a:xfrm>
            <a:off x="1371600" y="1900215"/>
            <a:ext cx="5900738" cy="371498"/>
          </a:xfrm>
          <a:custGeom>
            <a:avLst/>
            <a:gdLst>
              <a:gd name="connsiteX0" fmla="*/ 0 w 5900738"/>
              <a:gd name="connsiteY0" fmla="*/ 357210 h 371498"/>
              <a:gd name="connsiteX1" fmla="*/ 2757488 w 5900738"/>
              <a:gd name="connsiteY1" fmla="*/ 23 h 371498"/>
              <a:gd name="connsiteX2" fmla="*/ 5900738 w 5900738"/>
              <a:gd name="connsiteY2" fmla="*/ 371498 h 371498"/>
            </a:gdLst>
            <a:ahLst/>
            <a:cxnLst>
              <a:cxn ang="0">
                <a:pos x="connsiteX0" y="connsiteY0"/>
              </a:cxn>
              <a:cxn ang="0">
                <a:pos x="connsiteX1" y="connsiteY1"/>
              </a:cxn>
              <a:cxn ang="0">
                <a:pos x="connsiteX2" y="connsiteY2"/>
              </a:cxn>
            </a:cxnLst>
            <a:rect l="l" t="t" r="r" b="b"/>
            <a:pathLst>
              <a:path w="5900738" h="371498">
                <a:moveTo>
                  <a:pt x="0" y="357210"/>
                </a:moveTo>
                <a:cubicBezTo>
                  <a:pt x="887016" y="177426"/>
                  <a:pt x="1774032" y="-2358"/>
                  <a:pt x="2757488" y="23"/>
                </a:cubicBezTo>
                <a:cubicBezTo>
                  <a:pt x="3740944" y="2404"/>
                  <a:pt x="4820841" y="186951"/>
                  <a:pt x="5900738" y="371498"/>
                </a:cubicBezTo>
              </a:path>
            </a:pathLst>
          </a:custGeom>
          <a:noFill/>
          <a:ln w="15875">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12544B3-2B02-4946-A1CF-2007A6B46DE8}"/>
              </a:ext>
            </a:extLst>
          </p:cNvPr>
          <p:cNvSpPr txBox="1"/>
          <p:nvPr/>
        </p:nvSpPr>
        <p:spPr>
          <a:xfrm>
            <a:off x="1371600" y="1571186"/>
            <a:ext cx="753732" cy="338554"/>
          </a:xfrm>
          <a:prstGeom prst="rect">
            <a:avLst/>
          </a:prstGeom>
          <a:noFill/>
        </p:spPr>
        <p:txBody>
          <a:bodyPr wrap="none" rtlCol="0">
            <a:spAutoFit/>
          </a:bodyPr>
          <a:lstStyle/>
          <a:p>
            <a:r>
              <a:rPr lang="en-US" dirty="0">
                <a:solidFill>
                  <a:schemeClr val="bg1"/>
                </a:solidFill>
              </a:rPr>
              <a:t>Users</a:t>
            </a:r>
          </a:p>
        </p:txBody>
      </p:sp>
      <p:sp>
        <p:nvSpPr>
          <p:cNvPr id="8" name="TextBox 7">
            <a:extLst>
              <a:ext uri="{FF2B5EF4-FFF2-40B4-BE49-F238E27FC236}">
                <a16:creationId xmlns:a16="http://schemas.microsoft.com/office/drawing/2014/main" id="{1AA70CAF-86EA-B849-BC94-0EA3D6ED4CC7}"/>
              </a:ext>
            </a:extLst>
          </p:cNvPr>
          <p:cNvSpPr txBox="1"/>
          <p:nvPr/>
        </p:nvSpPr>
        <p:spPr>
          <a:xfrm>
            <a:off x="5833434" y="1401909"/>
            <a:ext cx="742511" cy="338554"/>
          </a:xfrm>
          <a:prstGeom prst="rect">
            <a:avLst/>
          </a:prstGeom>
          <a:noFill/>
        </p:spPr>
        <p:txBody>
          <a:bodyPr wrap="none" rtlCol="0">
            <a:spAutoFit/>
          </a:bodyPr>
          <a:lstStyle/>
          <a:p>
            <a:r>
              <a:rPr lang="en-US" dirty="0">
                <a:solidFill>
                  <a:schemeClr val="bg1"/>
                </a:solidFill>
              </a:rPr>
              <a:t>Posts</a:t>
            </a:r>
          </a:p>
        </p:txBody>
      </p:sp>
      <p:graphicFrame>
        <p:nvGraphicFramePr>
          <p:cNvPr id="9" name="Table 8">
            <a:extLst>
              <a:ext uri="{FF2B5EF4-FFF2-40B4-BE49-F238E27FC236}">
                <a16:creationId xmlns:a16="http://schemas.microsoft.com/office/drawing/2014/main" id="{ED39BB5D-E56D-EB4F-AA4A-DE452E56AECC}"/>
              </a:ext>
            </a:extLst>
          </p:cNvPr>
          <p:cNvGraphicFramePr>
            <a:graphicFrameLocks noGrp="1"/>
          </p:cNvGraphicFramePr>
          <p:nvPr>
            <p:extLst>
              <p:ext uri="{D42A27DB-BD31-4B8C-83A1-F6EECF244321}">
                <p14:modId xmlns:p14="http://schemas.microsoft.com/office/powerpoint/2010/main" val="3599972424"/>
              </p:ext>
            </p:extLst>
          </p:nvPr>
        </p:nvGraphicFramePr>
        <p:xfrm>
          <a:off x="1748466" y="4541520"/>
          <a:ext cx="4648200" cy="1112520"/>
        </p:xfrm>
        <a:graphic>
          <a:graphicData uri="http://schemas.openxmlformats.org/drawingml/2006/table">
            <a:tbl>
              <a:tblPr firstRow="1" bandRow="1">
                <a:tableStyleId>{00A15C55-8517-42AA-B614-E9B94910E393}</a:tableStyleId>
              </a:tblPr>
              <a:tblGrid>
                <a:gridCol w="1162050">
                  <a:extLst>
                    <a:ext uri="{9D8B030D-6E8A-4147-A177-3AD203B41FA5}">
                      <a16:colId xmlns:a16="http://schemas.microsoft.com/office/drawing/2014/main" val="2627719727"/>
                    </a:ext>
                  </a:extLst>
                </a:gridCol>
                <a:gridCol w="1162050">
                  <a:extLst>
                    <a:ext uri="{9D8B030D-6E8A-4147-A177-3AD203B41FA5}">
                      <a16:colId xmlns:a16="http://schemas.microsoft.com/office/drawing/2014/main" val="446685779"/>
                    </a:ext>
                  </a:extLst>
                </a:gridCol>
                <a:gridCol w="1162050">
                  <a:extLst>
                    <a:ext uri="{9D8B030D-6E8A-4147-A177-3AD203B41FA5}">
                      <a16:colId xmlns:a16="http://schemas.microsoft.com/office/drawing/2014/main" val="849534492"/>
                    </a:ext>
                  </a:extLst>
                </a:gridCol>
                <a:gridCol w="1162050">
                  <a:extLst>
                    <a:ext uri="{9D8B030D-6E8A-4147-A177-3AD203B41FA5}">
                      <a16:colId xmlns:a16="http://schemas.microsoft.com/office/drawing/2014/main" val="3135003185"/>
                    </a:ext>
                  </a:extLst>
                </a:gridCol>
              </a:tblGrid>
              <a:tr h="370840">
                <a:tc>
                  <a:txBody>
                    <a:bodyPr/>
                    <a:lstStyle/>
                    <a:p>
                      <a:pPr algn="ctr"/>
                      <a:r>
                        <a:rPr lang="en-US" sz="1400" dirty="0" err="1">
                          <a:solidFill>
                            <a:schemeClr val="bg1"/>
                          </a:solidFill>
                        </a:rPr>
                        <a:t>post_id</a:t>
                      </a:r>
                      <a:endParaRPr lang="en-US" sz="1400" b="1" dirty="0">
                        <a:solidFill>
                          <a:schemeClr val="bg1"/>
                        </a:solidFill>
                      </a:endParaRPr>
                    </a:p>
                  </a:txBody>
                  <a:tcPr/>
                </a:tc>
                <a:tc>
                  <a:txBody>
                    <a:bodyPr/>
                    <a:lstStyle/>
                    <a:p>
                      <a:pPr algn="ctr"/>
                      <a:r>
                        <a:rPr lang="en-US" sz="1400" dirty="0">
                          <a:solidFill>
                            <a:schemeClr val="bg1"/>
                          </a:solidFill>
                        </a:rPr>
                        <a:t>post</a:t>
                      </a:r>
                      <a:endParaRPr lang="en-US" sz="1400" b="1" dirty="0">
                        <a:solidFill>
                          <a:schemeClr val="bg1"/>
                        </a:solidFill>
                      </a:endParaRPr>
                    </a:p>
                  </a:txBody>
                  <a:tcPr/>
                </a:tc>
                <a:tc>
                  <a:txBody>
                    <a:bodyPr/>
                    <a:lstStyle/>
                    <a:p>
                      <a:pPr algn="ctr"/>
                      <a:r>
                        <a:rPr lang="en-US" sz="1400" dirty="0" err="1">
                          <a:solidFill>
                            <a:schemeClr val="bg1"/>
                          </a:solidFill>
                        </a:rPr>
                        <a:t>user_id</a:t>
                      </a:r>
                      <a:endParaRPr lang="en-US" sz="1400" b="1" dirty="0">
                        <a:solidFill>
                          <a:schemeClr val="bg1"/>
                        </a:solidFill>
                      </a:endParaRPr>
                    </a:p>
                  </a:txBody>
                  <a:tcPr/>
                </a:tc>
                <a:tc>
                  <a:txBody>
                    <a:bodyPr/>
                    <a:lstStyle/>
                    <a:p>
                      <a:pPr algn="ctr"/>
                      <a:r>
                        <a:rPr lang="en-US" sz="1400" dirty="0">
                          <a:solidFill>
                            <a:schemeClr val="bg1"/>
                          </a:solidFill>
                        </a:rPr>
                        <a:t>name</a:t>
                      </a:r>
                      <a:endParaRPr lang="en-US" sz="1400" b="1" dirty="0">
                        <a:solidFill>
                          <a:schemeClr val="bg1"/>
                        </a:solidFill>
                      </a:endParaRPr>
                    </a:p>
                  </a:txBody>
                  <a:tcPr/>
                </a:tc>
                <a:extLst>
                  <a:ext uri="{0D108BD9-81ED-4DB2-BD59-A6C34878D82A}">
                    <a16:rowId xmlns:a16="http://schemas.microsoft.com/office/drawing/2014/main" val="3444560201"/>
                  </a:ext>
                </a:extLst>
              </a:tr>
              <a:tr h="370840">
                <a:tc>
                  <a:txBody>
                    <a:bodyPr/>
                    <a:lstStyle/>
                    <a:p>
                      <a:pPr algn="ctr"/>
                      <a:r>
                        <a:rPr lang="en-US" sz="1400" dirty="0"/>
                        <a:t>1</a:t>
                      </a:r>
                      <a:endParaRPr lang="en-US" sz="1400" b="0" dirty="0">
                        <a:solidFill>
                          <a:schemeClr val="bg1"/>
                        </a:solidFill>
                      </a:endParaRPr>
                    </a:p>
                  </a:txBody>
                  <a:tcPr/>
                </a:tc>
                <a:tc>
                  <a:txBody>
                    <a:bodyPr/>
                    <a:lstStyle/>
                    <a:p>
                      <a:pPr algn="ctr"/>
                      <a:r>
                        <a:rPr lang="en-US" sz="1400" dirty="0"/>
                        <a:t>Hello world</a:t>
                      </a:r>
                      <a:endParaRPr lang="en-US" sz="1400" b="0" dirty="0">
                        <a:solidFill>
                          <a:schemeClr val="bg1"/>
                        </a:solidFill>
                      </a:endParaRPr>
                    </a:p>
                  </a:txBody>
                  <a:tcPr/>
                </a:tc>
                <a:tc>
                  <a:txBody>
                    <a:bodyPr/>
                    <a:lstStyle/>
                    <a:p>
                      <a:pPr algn="ctr"/>
                      <a:r>
                        <a:rPr lang="en-US" sz="1400" dirty="0"/>
                        <a:t>100</a:t>
                      </a:r>
                      <a:endParaRPr lang="en-US" sz="1400" b="0" dirty="0">
                        <a:solidFill>
                          <a:schemeClr val="bg1"/>
                        </a:solidFill>
                      </a:endParaRPr>
                    </a:p>
                  </a:txBody>
                  <a:tcPr/>
                </a:tc>
                <a:tc>
                  <a:txBody>
                    <a:bodyPr/>
                    <a:lstStyle/>
                    <a:p>
                      <a:pPr algn="ctr"/>
                      <a:r>
                        <a:rPr lang="en-US" sz="1400" dirty="0"/>
                        <a:t>Alice</a:t>
                      </a:r>
                      <a:endParaRPr lang="en-US" sz="1400" b="0" dirty="0">
                        <a:solidFill>
                          <a:schemeClr val="bg1"/>
                        </a:solidFill>
                      </a:endParaRPr>
                    </a:p>
                  </a:txBody>
                  <a:tcPr/>
                </a:tc>
                <a:extLst>
                  <a:ext uri="{0D108BD9-81ED-4DB2-BD59-A6C34878D82A}">
                    <a16:rowId xmlns:a16="http://schemas.microsoft.com/office/drawing/2014/main" val="774718625"/>
                  </a:ext>
                </a:extLst>
              </a:tr>
              <a:tr h="370840">
                <a:tc>
                  <a:txBody>
                    <a:bodyPr/>
                    <a:lstStyle/>
                    <a:p>
                      <a:pPr algn="ctr"/>
                      <a:r>
                        <a:rPr lang="en-US" sz="1400" dirty="0"/>
                        <a:t>2</a:t>
                      </a:r>
                      <a:endParaRPr lang="en-US" sz="1400" b="0" dirty="0">
                        <a:solidFill>
                          <a:schemeClr val="bg1"/>
                        </a:solidFill>
                      </a:endParaRPr>
                    </a:p>
                  </a:txBody>
                  <a:tcPr/>
                </a:tc>
                <a:tc>
                  <a:txBody>
                    <a:bodyPr/>
                    <a:lstStyle/>
                    <a:p>
                      <a:pPr algn="ctr"/>
                      <a:r>
                        <a:rPr lang="en-US" sz="1400" dirty="0"/>
                        <a:t>Bye world</a:t>
                      </a:r>
                      <a:endParaRPr lang="en-US" sz="1400" b="0" dirty="0">
                        <a:solidFill>
                          <a:schemeClr val="bg1"/>
                        </a:solidFill>
                      </a:endParaRPr>
                    </a:p>
                  </a:txBody>
                  <a:tcPr/>
                </a:tc>
                <a:tc>
                  <a:txBody>
                    <a:bodyPr/>
                    <a:lstStyle/>
                    <a:p>
                      <a:pPr algn="ctr"/>
                      <a:r>
                        <a:rPr lang="en-US" sz="1400" dirty="0"/>
                        <a:t>101</a:t>
                      </a:r>
                      <a:endParaRPr lang="en-US" sz="1400" b="0" dirty="0">
                        <a:solidFill>
                          <a:schemeClr val="bg1"/>
                        </a:solidFill>
                      </a:endParaRPr>
                    </a:p>
                  </a:txBody>
                  <a:tcPr/>
                </a:tc>
                <a:tc>
                  <a:txBody>
                    <a:bodyPr/>
                    <a:lstStyle/>
                    <a:p>
                      <a:pPr algn="ctr"/>
                      <a:r>
                        <a:rPr lang="en-US" sz="1400" dirty="0"/>
                        <a:t>Bob</a:t>
                      </a:r>
                      <a:endParaRPr lang="en-US" sz="1400" b="0" dirty="0">
                        <a:solidFill>
                          <a:schemeClr val="bg1"/>
                        </a:solidFill>
                      </a:endParaRPr>
                    </a:p>
                  </a:txBody>
                  <a:tcPr/>
                </a:tc>
                <a:extLst>
                  <a:ext uri="{0D108BD9-81ED-4DB2-BD59-A6C34878D82A}">
                    <a16:rowId xmlns:a16="http://schemas.microsoft.com/office/drawing/2014/main" val="28943156"/>
                  </a:ext>
                </a:extLst>
              </a:tr>
            </a:tbl>
          </a:graphicData>
        </a:graphic>
      </p:graphicFrame>
      <p:sp>
        <p:nvSpPr>
          <p:cNvPr id="10" name="Flowchart: Collate 191">
            <a:extLst>
              <a:ext uri="{FF2B5EF4-FFF2-40B4-BE49-F238E27FC236}">
                <a16:creationId xmlns:a16="http://schemas.microsoft.com/office/drawing/2014/main" id="{140C1738-B2E5-744E-A1C2-6468B7C5D278}"/>
              </a:ext>
            </a:extLst>
          </p:cNvPr>
          <p:cNvSpPr/>
          <p:nvPr/>
        </p:nvSpPr>
        <p:spPr>
          <a:xfrm rot="5400000">
            <a:off x="4381500" y="3390900"/>
            <a:ext cx="381000" cy="762000"/>
          </a:xfrm>
          <a:prstGeom prst="flowChartCollate">
            <a:avLst/>
          </a:prstGeom>
          <a:noFill/>
          <a:ln w="19050"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11" name="Straight Arrow Connector 10">
            <a:extLst>
              <a:ext uri="{FF2B5EF4-FFF2-40B4-BE49-F238E27FC236}">
                <a16:creationId xmlns:a16="http://schemas.microsoft.com/office/drawing/2014/main" id="{991706C2-E9D0-7244-BA9A-82551C1E53C5}"/>
              </a:ext>
            </a:extLst>
          </p:cNvPr>
          <p:cNvCxnSpPr/>
          <p:nvPr/>
        </p:nvCxnSpPr>
        <p:spPr>
          <a:xfrm>
            <a:off x="2514600" y="3733800"/>
            <a:ext cx="1447800" cy="1588"/>
          </a:xfrm>
          <a:prstGeom prst="straightConnector1">
            <a:avLst/>
          </a:prstGeom>
          <a:noFill/>
          <a:ln w="28575" cap="flat" cmpd="sng" algn="ctr">
            <a:solidFill>
              <a:sysClr val="windowText" lastClr="000000"/>
            </a:solidFill>
            <a:prstDash val="solid"/>
            <a:headEnd w="sm" len="sm"/>
            <a:tailEnd type="stealth" w="lg" len="lg"/>
          </a:ln>
          <a:effectLst/>
        </p:spPr>
      </p:cxnSp>
      <p:cxnSp>
        <p:nvCxnSpPr>
          <p:cNvPr id="12" name="Straight Arrow Connector 11">
            <a:extLst>
              <a:ext uri="{FF2B5EF4-FFF2-40B4-BE49-F238E27FC236}">
                <a16:creationId xmlns:a16="http://schemas.microsoft.com/office/drawing/2014/main" id="{F52C0FC4-9ED2-EF43-92D7-37D6E311D41A}"/>
              </a:ext>
            </a:extLst>
          </p:cNvPr>
          <p:cNvCxnSpPr/>
          <p:nvPr/>
        </p:nvCxnSpPr>
        <p:spPr>
          <a:xfrm rot="5400000" flipH="1" flipV="1">
            <a:off x="2361803" y="3581003"/>
            <a:ext cx="304800" cy="794"/>
          </a:xfrm>
          <a:prstGeom prst="straightConnector1">
            <a:avLst/>
          </a:prstGeom>
          <a:noFill/>
          <a:ln w="28575" cap="flat" cmpd="sng" algn="ctr">
            <a:solidFill>
              <a:sysClr val="windowText" lastClr="000000"/>
            </a:solidFill>
            <a:prstDash val="solid"/>
            <a:tailEnd type="none"/>
          </a:ln>
          <a:effectLst/>
        </p:spPr>
      </p:cxnSp>
      <p:grpSp>
        <p:nvGrpSpPr>
          <p:cNvPr id="13" name="Group 12">
            <a:extLst>
              <a:ext uri="{FF2B5EF4-FFF2-40B4-BE49-F238E27FC236}">
                <a16:creationId xmlns:a16="http://schemas.microsoft.com/office/drawing/2014/main" id="{E328BB1F-1AA3-3A47-8C09-B06A9DEC3100}"/>
              </a:ext>
            </a:extLst>
          </p:cNvPr>
          <p:cNvGrpSpPr/>
          <p:nvPr/>
        </p:nvGrpSpPr>
        <p:grpSpPr>
          <a:xfrm flipH="1">
            <a:off x="5105400" y="3429000"/>
            <a:ext cx="1448594" cy="306388"/>
            <a:chOff x="5638006" y="3810000"/>
            <a:chExt cx="1448594" cy="306388"/>
          </a:xfrm>
        </p:grpSpPr>
        <p:cxnSp>
          <p:nvCxnSpPr>
            <p:cNvPr id="14" name="Straight Arrow Connector 13">
              <a:extLst>
                <a:ext uri="{FF2B5EF4-FFF2-40B4-BE49-F238E27FC236}">
                  <a16:creationId xmlns:a16="http://schemas.microsoft.com/office/drawing/2014/main" id="{57FFE033-DDCC-6140-8081-662589717956}"/>
                </a:ext>
              </a:extLst>
            </p:cNvPr>
            <p:cNvCxnSpPr/>
            <p:nvPr/>
          </p:nvCxnSpPr>
          <p:spPr>
            <a:xfrm>
              <a:off x="5638800" y="4114800"/>
              <a:ext cx="1447800" cy="1588"/>
            </a:xfrm>
            <a:prstGeom prst="straightConnector1">
              <a:avLst/>
            </a:prstGeom>
            <a:noFill/>
            <a:ln w="28575" cap="flat" cmpd="sng" algn="ctr">
              <a:solidFill>
                <a:sysClr val="windowText" lastClr="000000"/>
              </a:solidFill>
              <a:prstDash val="solid"/>
              <a:headEnd w="sm" len="sm"/>
              <a:tailEnd type="stealth" w="lg" len="lg"/>
            </a:ln>
            <a:effectLst/>
          </p:spPr>
        </p:cxnSp>
        <p:cxnSp>
          <p:nvCxnSpPr>
            <p:cNvPr id="15" name="Straight Arrow Connector 14">
              <a:extLst>
                <a:ext uri="{FF2B5EF4-FFF2-40B4-BE49-F238E27FC236}">
                  <a16:creationId xmlns:a16="http://schemas.microsoft.com/office/drawing/2014/main" id="{2D4A83EC-ACA1-3848-8EE3-2132DD8E3A72}"/>
                </a:ext>
              </a:extLst>
            </p:cNvPr>
            <p:cNvCxnSpPr/>
            <p:nvPr/>
          </p:nvCxnSpPr>
          <p:spPr>
            <a:xfrm rot="5400000" flipH="1" flipV="1">
              <a:off x="5486003" y="3962003"/>
              <a:ext cx="304800" cy="794"/>
            </a:xfrm>
            <a:prstGeom prst="straightConnector1">
              <a:avLst/>
            </a:prstGeom>
            <a:noFill/>
            <a:ln w="28575" cap="flat" cmpd="sng" algn="ctr">
              <a:solidFill>
                <a:sysClr val="windowText" lastClr="000000"/>
              </a:solidFill>
              <a:prstDash val="solid"/>
              <a:headEnd w="sm" len="sm"/>
              <a:tailEnd type="none" w="lg" len="lg"/>
            </a:ln>
            <a:effectLst/>
          </p:spPr>
        </p:cxnSp>
      </p:grpSp>
      <p:cxnSp>
        <p:nvCxnSpPr>
          <p:cNvPr id="16" name="Straight Arrow Connector 15">
            <a:extLst>
              <a:ext uri="{FF2B5EF4-FFF2-40B4-BE49-F238E27FC236}">
                <a16:creationId xmlns:a16="http://schemas.microsoft.com/office/drawing/2014/main" id="{EB12D538-52D0-6643-92CE-4D4991A35ED3}"/>
              </a:ext>
            </a:extLst>
          </p:cNvPr>
          <p:cNvCxnSpPr/>
          <p:nvPr/>
        </p:nvCxnSpPr>
        <p:spPr>
          <a:xfrm rot="5400000">
            <a:off x="4418806" y="4037806"/>
            <a:ext cx="304800" cy="1588"/>
          </a:xfrm>
          <a:prstGeom prst="straightConnector1">
            <a:avLst/>
          </a:prstGeom>
          <a:noFill/>
          <a:ln w="28575" cap="flat" cmpd="sng" algn="ctr">
            <a:solidFill>
              <a:sysClr val="windowText" lastClr="000000"/>
            </a:solidFill>
            <a:prstDash val="solid"/>
            <a:headEnd w="sm" len="sm"/>
            <a:tailEnd type="stealth" w="lg" len="lg"/>
          </a:ln>
          <a:effectLst/>
        </p:spPr>
      </p:cxnSp>
    </p:spTree>
    <p:extLst>
      <p:ext uri="{BB962C8B-B14F-4D97-AF65-F5344CB8AC3E}">
        <p14:creationId xmlns:p14="http://schemas.microsoft.com/office/powerpoint/2010/main" val="271527900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55C6-AEC8-3448-AF56-0900A0D639CC}"/>
              </a:ext>
            </a:extLst>
          </p:cNvPr>
          <p:cNvSpPr>
            <a:spLocks noGrp="1"/>
          </p:cNvSpPr>
          <p:nvPr>
            <p:ph type="title"/>
          </p:nvPr>
        </p:nvSpPr>
        <p:spPr/>
        <p:txBody>
          <a:bodyPr/>
          <a:lstStyle/>
          <a:p>
            <a:r>
              <a:rPr lang="en-US" dirty="0"/>
              <a:t>What if we want to display posts with usernames?</a:t>
            </a:r>
          </a:p>
        </p:txBody>
      </p:sp>
      <p:sp>
        <p:nvSpPr>
          <p:cNvPr id="3" name="Slide Number Placeholder 2">
            <a:extLst>
              <a:ext uri="{FF2B5EF4-FFF2-40B4-BE49-F238E27FC236}">
                <a16:creationId xmlns:a16="http://schemas.microsoft.com/office/drawing/2014/main" id="{6B05BE32-98E5-3643-90F1-6CE22459A702}"/>
              </a:ext>
            </a:extLst>
          </p:cNvPr>
          <p:cNvSpPr>
            <a:spLocks noGrp="1"/>
          </p:cNvSpPr>
          <p:nvPr>
            <p:ph type="sldNum" sz="quarter" idx="10"/>
          </p:nvPr>
        </p:nvSpPr>
        <p:spPr/>
        <p:txBody>
          <a:bodyPr/>
          <a:lstStyle/>
          <a:p>
            <a:fld id="{95C605C4-1F5B-4B2B-8458-3FC432AF1FAC}" type="slidenum">
              <a:rPr lang="en-US" smtClean="0"/>
              <a:t>44</a:t>
            </a:fld>
            <a:endParaRPr lang="en-US"/>
          </a:p>
        </p:txBody>
      </p:sp>
      <p:pic>
        <p:nvPicPr>
          <p:cNvPr id="5" name="Picture 4">
            <a:extLst>
              <a:ext uri="{FF2B5EF4-FFF2-40B4-BE49-F238E27FC236}">
                <a16:creationId xmlns:a16="http://schemas.microsoft.com/office/drawing/2014/main" id="{679F1D4F-8BD0-4E4D-97AA-DCEEE23288C3}"/>
              </a:ext>
            </a:extLst>
          </p:cNvPr>
          <p:cNvPicPr>
            <a:picLocks noChangeAspect="1"/>
          </p:cNvPicPr>
          <p:nvPr/>
        </p:nvPicPr>
        <p:blipFill>
          <a:blip r:embed="rId3"/>
          <a:stretch>
            <a:fillRect/>
          </a:stretch>
        </p:blipFill>
        <p:spPr>
          <a:xfrm>
            <a:off x="3126160" y="1431982"/>
            <a:ext cx="2479626" cy="2489200"/>
          </a:xfrm>
          <a:prstGeom prst="rect">
            <a:avLst/>
          </a:prstGeom>
        </p:spPr>
      </p:pic>
      <p:pic>
        <p:nvPicPr>
          <p:cNvPr id="6" name="Picture 5">
            <a:extLst>
              <a:ext uri="{FF2B5EF4-FFF2-40B4-BE49-F238E27FC236}">
                <a16:creationId xmlns:a16="http://schemas.microsoft.com/office/drawing/2014/main" id="{B28F531B-C2C4-9846-9EA5-21322FD36B8D}"/>
              </a:ext>
            </a:extLst>
          </p:cNvPr>
          <p:cNvPicPr>
            <a:picLocks noChangeAspect="1"/>
          </p:cNvPicPr>
          <p:nvPr/>
        </p:nvPicPr>
        <p:blipFill>
          <a:blip r:embed="rId4"/>
          <a:stretch>
            <a:fillRect/>
          </a:stretch>
        </p:blipFill>
        <p:spPr>
          <a:xfrm>
            <a:off x="382960" y="1384300"/>
            <a:ext cx="2457450" cy="2546407"/>
          </a:xfrm>
          <a:prstGeom prst="rect">
            <a:avLst/>
          </a:prstGeom>
        </p:spPr>
      </p:pic>
      <p:sp>
        <p:nvSpPr>
          <p:cNvPr id="7" name="TextBox 6">
            <a:extLst>
              <a:ext uri="{FF2B5EF4-FFF2-40B4-BE49-F238E27FC236}">
                <a16:creationId xmlns:a16="http://schemas.microsoft.com/office/drawing/2014/main" id="{FFB8A9E1-2E5A-8342-9EFD-DB290C08D3F6}"/>
              </a:ext>
            </a:extLst>
          </p:cNvPr>
          <p:cNvSpPr txBox="1"/>
          <p:nvPr/>
        </p:nvSpPr>
        <p:spPr>
          <a:xfrm>
            <a:off x="1234819" y="1045746"/>
            <a:ext cx="720069" cy="338554"/>
          </a:xfrm>
          <a:prstGeom prst="rect">
            <a:avLst/>
          </a:prstGeom>
          <a:noFill/>
        </p:spPr>
        <p:txBody>
          <a:bodyPr wrap="none" rtlCol="0">
            <a:spAutoFit/>
          </a:bodyPr>
          <a:lstStyle/>
          <a:p>
            <a:r>
              <a:rPr lang="en-US" b="0" dirty="0">
                <a:solidFill>
                  <a:schemeClr val="bg1"/>
                </a:solidFill>
              </a:rPr>
              <a:t>Users</a:t>
            </a:r>
          </a:p>
        </p:txBody>
      </p:sp>
      <p:sp>
        <p:nvSpPr>
          <p:cNvPr id="8" name="TextBox 7">
            <a:extLst>
              <a:ext uri="{FF2B5EF4-FFF2-40B4-BE49-F238E27FC236}">
                <a16:creationId xmlns:a16="http://schemas.microsoft.com/office/drawing/2014/main" id="{D9DFEEA5-0B01-3A40-A7E2-B98EC6AB0DFE}"/>
              </a:ext>
            </a:extLst>
          </p:cNvPr>
          <p:cNvSpPr txBox="1"/>
          <p:nvPr/>
        </p:nvSpPr>
        <p:spPr>
          <a:xfrm>
            <a:off x="4005938" y="1093428"/>
            <a:ext cx="697627" cy="338554"/>
          </a:xfrm>
          <a:prstGeom prst="rect">
            <a:avLst/>
          </a:prstGeom>
          <a:noFill/>
        </p:spPr>
        <p:txBody>
          <a:bodyPr wrap="none" rtlCol="0">
            <a:spAutoFit/>
          </a:bodyPr>
          <a:lstStyle/>
          <a:p>
            <a:r>
              <a:rPr lang="en-US" b="0" dirty="0">
                <a:solidFill>
                  <a:schemeClr val="bg1"/>
                </a:solidFill>
              </a:rPr>
              <a:t>Posts</a:t>
            </a:r>
          </a:p>
        </p:txBody>
      </p:sp>
      <p:sp>
        <p:nvSpPr>
          <p:cNvPr id="9" name="Content Placeholder 2">
            <a:extLst>
              <a:ext uri="{FF2B5EF4-FFF2-40B4-BE49-F238E27FC236}">
                <a16:creationId xmlns:a16="http://schemas.microsoft.com/office/drawing/2014/main" id="{D31FA2D4-A3DE-9844-B028-F6733A5A302E}"/>
              </a:ext>
            </a:extLst>
          </p:cNvPr>
          <p:cNvSpPr txBox="1">
            <a:spLocks/>
          </p:cNvSpPr>
          <p:nvPr/>
        </p:nvSpPr>
        <p:spPr>
          <a:xfrm>
            <a:off x="1959" y="4008298"/>
            <a:ext cx="8865815" cy="2713177"/>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sz="2200" b="0" kern="0" dirty="0"/>
              <a:t>Answer 1: some NoSQL databases do support joins (e.g. later versions of MongoDB)</a:t>
            </a:r>
          </a:p>
          <a:p>
            <a:r>
              <a:rPr lang="en-US" sz="2200" b="0" kern="0" dirty="0"/>
              <a:t>Answer 2: Duplication (i.e. ‘denormalization’)</a:t>
            </a:r>
          </a:p>
          <a:p>
            <a:pPr lvl="1"/>
            <a:r>
              <a:rPr lang="en-US" sz="1800" b="0" kern="0" dirty="0"/>
              <a:t>‘Storage is cheap: why not just duplicate data to improve efficiency?’</a:t>
            </a:r>
          </a:p>
          <a:p>
            <a:pPr lvl="1"/>
            <a:r>
              <a:rPr lang="en-US" sz="1800" b="0" kern="0" dirty="0"/>
              <a:t>Tables are designed around the queries we expect to receive. This is beneficial especially when we mostly need to process a fixed type of queries</a:t>
            </a:r>
          </a:p>
          <a:p>
            <a:pPr lvl="1"/>
            <a:r>
              <a:rPr lang="en-US" sz="1800" b="0" kern="0" dirty="0"/>
              <a:t>Leads to a new problem: what if user changes their name? (this needs to be propagated to multiple tables)</a:t>
            </a:r>
          </a:p>
        </p:txBody>
      </p:sp>
      <p:pic>
        <p:nvPicPr>
          <p:cNvPr id="11" name="Picture 10">
            <a:extLst>
              <a:ext uri="{FF2B5EF4-FFF2-40B4-BE49-F238E27FC236}">
                <a16:creationId xmlns:a16="http://schemas.microsoft.com/office/drawing/2014/main" id="{9158999E-BE36-EC42-9939-1417C722C410}"/>
              </a:ext>
            </a:extLst>
          </p:cNvPr>
          <p:cNvPicPr>
            <a:picLocks noChangeAspect="1"/>
          </p:cNvPicPr>
          <p:nvPr/>
        </p:nvPicPr>
        <p:blipFill>
          <a:blip r:embed="rId5"/>
          <a:stretch>
            <a:fillRect/>
          </a:stretch>
        </p:blipFill>
        <p:spPr>
          <a:xfrm>
            <a:off x="6631360" y="1395413"/>
            <a:ext cx="2236415" cy="2485829"/>
          </a:xfrm>
          <a:prstGeom prst="rect">
            <a:avLst/>
          </a:prstGeom>
        </p:spPr>
      </p:pic>
      <p:cxnSp>
        <p:nvCxnSpPr>
          <p:cNvPr id="12" name="Straight Arrow Connector 11">
            <a:extLst>
              <a:ext uri="{FF2B5EF4-FFF2-40B4-BE49-F238E27FC236}">
                <a16:creationId xmlns:a16="http://schemas.microsoft.com/office/drawing/2014/main" id="{BD99159B-95EA-0546-BFDF-8C6B7F79EC16}"/>
              </a:ext>
            </a:extLst>
          </p:cNvPr>
          <p:cNvCxnSpPr>
            <a:cxnSpLocks/>
          </p:cNvCxnSpPr>
          <p:nvPr/>
        </p:nvCxnSpPr>
        <p:spPr>
          <a:xfrm>
            <a:off x="5716960" y="2654300"/>
            <a:ext cx="914400" cy="0"/>
          </a:xfrm>
          <a:prstGeom prst="straightConnector1">
            <a:avLst/>
          </a:prstGeom>
          <a:noFill/>
          <a:ln w="28575" cap="flat" cmpd="sng" algn="ctr">
            <a:solidFill>
              <a:sysClr val="windowText" lastClr="000000"/>
            </a:solidFill>
            <a:prstDash val="solid"/>
            <a:headEnd w="sm" len="sm"/>
            <a:tailEnd type="stealth" w="lg" len="lg"/>
          </a:ln>
          <a:effectLst/>
        </p:spPr>
      </p:cxnSp>
      <p:sp>
        <p:nvSpPr>
          <p:cNvPr id="15" name="TextBox 14">
            <a:extLst>
              <a:ext uri="{FF2B5EF4-FFF2-40B4-BE49-F238E27FC236}">
                <a16:creationId xmlns:a16="http://schemas.microsoft.com/office/drawing/2014/main" id="{8A6416DF-482C-624C-87A4-0DED7643765A}"/>
              </a:ext>
            </a:extLst>
          </p:cNvPr>
          <p:cNvSpPr txBox="1"/>
          <p:nvPr/>
        </p:nvSpPr>
        <p:spPr>
          <a:xfrm>
            <a:off x="6826832" y="1056858"/>
            <a:ext cx="2040943" cy="338554"/>
          </a:xfrm>
          <a:prstGeom prst="rect">
            <a:avLst/>
          </a:prstGeom>
          <a:noFill/>
        </p:spPr>
        <p:txBody>
          <a:bodyPr wrap="none" rtlCol="0">
            <a:spAutoFit/>
          </a:bodyPr>
          <a:lstStyle/>
          <a:p>
            <a:r>
              <a:rPr lang="en-US" b="0" dirty="0">
                <a:solidFill>
                  <a:schemeClr val="bg1"/>
                </a:solidFill>
              </a:rPr>
              <a:t>Posts ( + username)</a:t>
            </a:r>
          </a:p>
        </p:txBody>
      </p:sp>
    </p:spTree>
    <p:extLst>
      <p:ext uri="{BB962C8B-B14F-4D97-AF65-F5344CB8AC3E}">
        <p14:creationId xmlns:p14="http://schemas.microsoft.com/office/powerpoint/2010/main" val="937643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4300"/>
            <a:ext cx="9372600" cy="1028700"/>
          </a:xfrm>
        </p:spPr>
        <p:txBody>
          <a:bodyPr/>
          <a:lstStyle/>
          <a:p>
            <a:r>
              <a:rPr lang="en-US" dirty="0"/>
              <a:t>Conclusion: Pros &amp; Cons of NoSQL Systems</a:t>
            </a:r>
          </a:p>
        </p:txBody>
      </p:sp>
      <p:sp>
        <p:nvSpPr>
          <p:cNvPr id="3" name="Content Placeholder 2"/>
          <p:cNvSpPr>
            <a:spLocks noGrp="1"/>
          </p:cNvSpPr>
          <p:nvPr>
            <p:ph idx="1"/>
          </p:nvPr>
        </p:nvSpPr>
        <p:spPr>
          <a:xfrm>
            <a:off x="381000" y="1676400"/>
            <a:ext cx="3962400" cy="3048000"/>
          </a:xfrm>
          <a:solidFill>
            <a:schemeClr val="accent5">
              <a:alpha val="23000"/>
            </a:schemeClr>
          </a:solidFill>
          <a:ln>
            <a:solidFill>
              <a:schemeClr val="bg1"/>
            </a:solidFill>
          </a:ln>
        </p:spPr>
        <p:txBody>
          <a:bodyPr>
            <a:noAutofit/>
          </a:bodyPr>
          <a:lstStyle/>
          <a:p>
            <a:pPr marL="0" indent="0">
              <a:buNone/>
            </a:pPr>
            <a:r>
              <a:rPr lang="en-US" sz="2000" dirty="0">
                <a:solidFill>
                  <a:srgbClr val="00B050"/>
                </a:solidFill>
              </a:rPr>
              <a:t>+</a:t>
            </a:r>
            <a:r>
              <a:rPr lang="en-US" sz="2000" dirty="0"/>
              <a:t> </a:t>
            </a:r>
            <a:r>
              <a:rPr lang="en-US" sz="2000" b="1" dirty="0"/>
              <a:t>Flexible / dynamic schema</a:t>
            </a:r>
            <a:r>
              <a:rPr lang="en-US" sz="2000" dirty="0"/>
              <a:t>: suitable for less well-structured data</a:t>
            </a:r>
          </a:p>
          <a:p>
            <a:pPr marL="0" indent="0">
              <a:buNone/>
            </a:pPr>
            <a:r>
              <a:rPr lang="en-US" sz="2000" dirty="0">
                <a:solidFill>
                  <a:srgbClr val="00B050"/>
                </a:solidFill>
              </a:rPr>
              <a:t>+</a:t>
            </a:r>
            <a:r>
              <a:rPr lang="en-US" sz="2000" dirty="0"/>
              <a:t> </a:t>
            </a:r>
            <a:r>
              <a:rPr lang="en-US" sz="2000" b="1" dirty="0"/>
              <a:t>Horizontal scalability</a:t>
            </a:r>
            <a:r>
              <a:rPr lang="en-US" sz="2000" dirty="0"/>
              <a:t>: we will discuss this more next week</a:t>
            </a:r>
            <a:endParaRPr lang="en-US" sz="2000" b="1" dirty="0"/>
          </a:p>
          <a:p>
            <a:pPr marL="0" indent="0">
              <a:buNone/>
            </a:pPr>
            <a:r>
              <a:rPr lang="en-US" sz="2000" dirty="0">
                <a:solidFill>
                  <a:srgbClr val="00B050"/>
                </a:solidFill>
              </a:rPr>
              <a:t>+</a:t>
            </a:r>
            <a:r>
              <a:rPr lang="en-US" sz="2000" dirty="0"/>
              <a:t> </a:t>
            </a:r>
            <a:r>
              <a:rPr lang="en-US" sz="2000" b="1" dirty="0"/>
              <a:t>High performance and availability</a:t>
            </a:r>
            <a:r>
              <a:rPr lang="en-US" sz="2000" dirty="0"/>
              <a:t>: due to their relaxed consistency model and fast reads / writes</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45</a:t>
            </a:fld>
            <a:endParaRPr lang="en-US"/>
          </a:p>
        </p:txBody>
      </p:sp>
      <p:sp>
        <p:nvSpPr>
          <p:cNvPr id="11" name="Content Placeholder 2">
            <a:extLst>
              <a:ext uri="{FF2B5EF4-FFF2-40B4-BE49-F238E27FC236}">
                <a16:creationId xmlns:a16="http://schemas.microsoft.com/office/drawing/2014/main" id="{80D95076-46F5-4C4D-AB70-1755C5FE1859}"/>
              </a:ext>
            </a:extLst>
          </p:cNvPr>
          <p:cNvSpPr txBox="1">
            <a:spLocks/>
          </p:cNvSpPr>
          <p:nvPr/>
        </p:nvSpPr>
        <p:spPr bwMode="auto">
          <a:xfrm>
            <a:off x="4733924" y="1676399"/>
            <a:ext cx="4029075" cy="3048001"/>
          </a:xfrm>
          <a:prstGeom prst="rect">
            <a:avLst/>
          </a:prstGeom>
          <a:solidFill>
            <a:srgbClr val="92D050">
              <a:alpha val="25000"/>
            </a:srgbClr>
          </a:solidFill>
          <a:ln w="9525">
            <a:solidFill>
              <a:schemeClr val="bg1"/>
            </a:solid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b="1" kern="0" dirty="0">
                <a:solidFill>
                  <a:srgbClr val="FF0000"/>
                </a:solidFill>
              </a:rPr>
              <a:t>-</a:t>
            </a:r>
            <a:r>
              <a:rPr lang="en-US" sz="2000" b="1" kern="0" dirty="0"/>
              <a:t> No declarative query language</a:t>
            </a:r>
            <a:r>
              <a:rPr lang="en-US" sz="2000" b="0" kern="0" dirty="0"/>
              <a:t>: query logic (e.g. joins) may have to be handled on the application side, which can add additional programming</a:t>
            </a:r>
          </a:p>
          <a:p>
            <a:pPr marL="0" indent="0">
              <a:buFont typeface="Wingdings" charset="2"/>
              <a:buNone/>
            </a:pPr>
            <a:r>
              <a:rPr lang="en-US" sz="2000" b="1" kern="0" dirty="0">
                <a:solidFill>
                  <a:srgbClr val="FF0000"/>
                </a:solidFill>
              </a:rPr>
              <a:t>-</a:t>
            </a:r>
            <a:r>
              <a:rPr lang="en-US" sz="2000" b="1" kern="0" dirty="0"/>
              <a:t> Weaker consistency guarantees</a:t>
            </a:r>
            <a:r>
              <a:rPr lang="en-US" sz="2000" b="0" kern="0" dirty="0"/>
              <a:t>: application may receive stale data that may need to be handled on the application side</a:t>
            </a:r>
          </a:p>
        </p:txBody>
      </p:sp>
      <p:sp>
        <p:nvSpPr>
          <p:cNvPr id="17" name="Content Placeholder 2">
            <a:extLst>
              <a:ext uri="{FF2B5EF4-FFF2-40B4-BE49-F238E27FC236}">
                <a16:creationId xmlns:a16="http://schemas.microsoft.com/office/drawing/2014/main" id="{E1843DFE-1926-D74F-A5EF-126961C4D963}"/>
              </a:ext>
            </a:extLst>
          </p:cNvPr>
          <p:cNvSpPr txBox="1">
            <a:spLocks/>
          </p:cNvSpPr>
          <p:nvPr/>
        </p:nvSpPr>
        <p:spPr bwMode="auto">
          <a:xfrm>
            <a:off x="0" y="4784726"/>
            <a:ext cx="9144000" cy="1844674"/>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775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kern="0" dirty="0"/>
              <a:t>Conclusion</a:t>
            </a:r>
            <a:r>
              <a:rPr lang="en-US" sz="2000" b="0" kern="0" dirty="0"/>
              <a:t>: no one size fits all. Depends on needs of application: whether denormalization is suitable; complexity of queries (joins vs simple read/writes); importance of consistency (e.g. financial transactions vs tweets); data volume / need for availability. </a:t>
            </a:r>
          </a:p>
          <a:p>
            <a:r>
              <a:rPr lang="en-US" sz="2000" b="0" kern="0" dirty="0"/>
              <a:t>Binary view is oversimplified: NoSQL databases often still have SQL-like query languages (e.g. Cassandra) and tunable consistency levels.</a:t>
            </a:r>
          </a:p>
          <a:p>
            <a:r>
              <a:rPr lang="en-US" sz="2000" b="0" kern="0" dirty="0"/>
              <a:t>Other alternative solutions: “NewSQL”, distributed SQL (e.g. Presto), PostgreSQL JSON, …</a:t>
            </a:r>
          </a:p>
          <a:p>
            <a:r>
              <a:rPr lang="en-US" sz="2000" b="0" kern="0" dirty="0"/>
              <a:t>Need to understand tradeoffs to make an informed decision!</a:t>
            </a:r>
            <a:endParaRPr lang="en-US" sz="2000" kern="0" dirty="0"/>
          </a:p>
        </p:txBody>
      </p:sp>
      <p:sp>
        <p:nvSpPr>
          <p:cNvPr id="18" name="Content Placeholder 2">
            <a:extLst>
              <a:ext uri="{FF2B5EF4-FFF2-40B4-BE49-F238E27FC236}">
                <a16:creationId xmlns:a16="http://schemas.microsoft.com/office/drawing/2014/main" id="{C746845A-3652-C94A-B98D-8EB027111621}"/>
              </a:ext>
            </a:extLst>
          </p:cNvPr>
          <p:cNvSpPr txBox="1">
            <a:spLocks/>
          </p:cNvSpPr>
          <p:nvPr/>
        </p:nvSpPr>
        <p:spPr bwMode="auto">
          <a:xfrm>
            <a:off x="1828800" y="1270794"/>
            <a:ext cx="990600" cy="558006"/>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kern="0" dirty="0"/>
              <a:t>Pros</a:t>
            </a:r>
          </a:p>
        </p:txBody>
      </p:sp>
      <p:sp>
        <p:nvSpPr>
          <p:cNvPr id="19" name="Content Placeholder 2">
            <a:extLst>
              <a:ext uri="{FF2B5EF4-FFF2-40B4-BE49-F238E27FC236}">
                <a16:creationId xmlns:a16="http://schemas.microsoft.com/office/drawing/2014/main" id="{BCD39DF4-2108-0142-89D4-D0DB3BAA763B}"/>
              </a:ext>
            </a:extLst>
          </p:cNvPr>
          <p:cNvSpPr txBox="1">
            <a:spLocks/>
          </p:cNvSpPr>
          <p:nvPr/>
        </p:nvSpPr>
        <p:spPr bwMode="auto">
          <a:xfrm>
            <a:off x="6253161" y="1300955"/>
            <a:ext cx="990600" cy="558006"/>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kern="0" dirty="0"/>
              <a:t>Cons</a:t>
            </a:r>
          </a:p>
        </p:txBody>
      </p:sp>
      <p:pic>
        <p:nvPicPr>
          <p:cNvPr id="5" name="Picture 4">
            <a:extLst>
              <a:ext uri="{FF2B5EF4-FFF2-40B4-BE49-F238E27FC236}">
                <a16:creationId xmlns:a16="http://schemas.microsoft.com/office/drawing/2014/main" id="{4D97D05E-310B-254F-AD12-D7C67799378B}"/>
              </a:ext>
            </a:extLst>
          </p:cNvPr>
          <p:cNvPicPr>
            <a:picLocks noChangeAspect="1"/>
          </p:cNvPicPr>
          <p:nvPr/>
        </p:nvPicPr>
        <p:blipFill>
          <a:blip r:embed="rId3"/>
          <a:stretch>
            <a:fillRect/>
          </a:stretch>
        </p:blipFill>
        <p:spPr>
          <a:xfrm>
            <a:off x="3692981" y="1127124"/>
            <a:ext cx="609600" cy="488950"/>
          </a:xfrm>
          <a:prstGeom prst="rect">
            <a:avLst/>
          </a:prstGeom>
        </p:spPr>
      </p:pic>
      <p:pic>
        <p:nvPicPr>
          <p:cNvPr id="9" name="Picture 8">
            <a:extLst>
              <a:ext uri="{FF2B5EF4-FFF2-40B4-BE49-F238E27FC236}">
                <a16:creationId xmlns:a16="http://schemas.microsoft.com/office/drawing/2014/main" id="{D2916324-8225-BE4C-9E01-6103F9497604}"/>
              </a:ext>
            </a:extLst>
          </p:cNvPr>
          <p:cNvPicPr>
            <a:picLocks noChangeAspect="1"/>
          </p:cNvPicPr>
          <p:nvPr/>
        </p:nvPicPr>
        <p:blipFill>
          <a:blip r:embed="rId4"/>
          <a:stretch>
            <a:fillRect/>
          </a:stretch>
        </p:blipFill>
        <p:spPr>
          <a:xfrm>
            <a:off x="4876800" y="1027707"/>
            <a:ext cx="564020" cy="588365"/>
          </a:xfrm>
          <a:prstGeom prst="rect">
            <a:avLst/>
          </a:prstGeom>
        </p:spPr>
      </p:pic>
    </p:spTree>
    <p:extLst>
      <p:ext uri="{BB962C8B-B14F-4D97-AF65-F5344CB8AC3E}">
        <p14:creationId xmlns:p14="http://schemas.microsoft.com/office/powerpoint/2010/main" val="37281864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3F4714-363A-FA4E-8EF5-9B921E1B111C}"/>
              </a:ext>
            </a:extLst>
          </p:cNvPr>
          <p:cNvSpPr>
            <a:spLocks noGrp="1"/>
          </p:cNvSpPr>
          <p:nvPr>
            <p:ph idx="1"/>
          </p:nvPr>
        </p:nvSpPr>
        <p:spPr/>
        <p:txBody>
          <a:bodyPr/>
          <a:lstStyle/>
          <a:p>
            <a:r>
              <a:rPr lang="en-US" dirty="0"/>
              <a:t>CS4225 slides by He </a:t>
            </a:r>
            <a:r>
              <a:rPr lang="en-US" dirty="0" err="1"/>
              <a:t>Bingsheng</a:t>
            </a:r>
            <a:endParaRPr lang="en-US" dirty="0"/>
          </a:p>
          <a:p>
            <a:r>
              <a:rPr lang="en-US" dirty="0"/>
              <a:t>Penn State CMPSC 431W Database Management Systems (Fall 2015) – </a:t>
            </a:r>
            <a:r>
              <a:rPr lang="en-US" dirty="0" err="1"/>
              <a:t>McGrawHill</a:t>
            </a:r>
            <a:r>
              <a:rPr lang="en-US" dirty="0"/>
              <a:t>, Wang-</a:t>
            </a:r>
            <a:r>
              <a:rPr lang="en-US" dirty="0" err="1"/>
              <a:t>Chien</a:t>
            </a:r>
            <a:r>
              <a:rPr lang="en-US" dirty="0"/>
              <a:t> Lee, Yu-San Lin</a:t>
            </a:r>
          </a:p>
          <a:p>
            <a:r>
              <a:rPr lang="en-US" dirty="0" err="1"/>
              <a:t>mongodb.com</a:t>
            </a:r>
            <a:r>
              <a:rPr lang="en-US" dirty="0"/>
              <a:t>, </a:t>
            </a:r>
            <a:r>
              <a:rPr lang="en-US" dirty="0" err="1"/>
              <a:t>redis.com</a:t>
            </a:r>
            <a:r>
              <a:rPr lang="en-US" dirty="0"/>
              <a:t>, </a:t>
            </a:r>
            <a:r>
              <a:rPr lang="en-US" dirty="0" err="1"/>
              <a:t>openai.com</a:t>
            </a:r>
            <a:r>
              <a:rPr lang="en-US" dirty="0"/>
              <a:t>, </a:t>
            </a:r>
            <a:r>
              <a:rPr lang="en-US" dirty="0" err="1"/>
              <a:t>pinecone.io</a:t>
            </a:r>
            <a:endParaRPr lang="en-US" dirty="0"/>
          </a:p>
          <a:p>
            <a:r>
              <a:rPr lang="en-US" dirty="0"/>
              <a:t>Otter video from https://</a:t>
            </a:r>
            <a:r>
              <a:rPr lang="en-US" dirty="0" err="1"/>
              <a:t>www.reddit.com</a:t>
            </a:r>
            <a:r>
              <a:rPr lang="en-US" dirty="0"/>
              <a:t>/r/</a:t>
            </a:r>
            <a:r>
              <a:rPr lang="en-US" dirty="0" err="1"/>
              <a:t>singapore</a:t>
            </a:r>
            <a:r>
              <a:rPr lang="en-US" dirty="0"/>
              <a:t>/comments/mezgg3/</a:t>
            </a:r>
            <a:r>
              <a:rPr lang="en-US" dirty="0" err="1"/>
              <a:t>otters_on_the_grass_at_botanic_gardens_today</a:t>
            </a:r>
            <a:r>
              <a:rPr lang="en-US" dirty="0"/>
              <a:t>/</a:t>
            </a:r>
          </a:p>
        </p:txBody>
      </p:sp>
      <p:sp>
        <p:nvSpPr>
          <p:cNvPr id="3" name="Title 2">
            <a:extLst>
              <a:ext uri="{FF2B5EF4-FFF2-40B4-BE49-F238E27FC236}">
                <a16:creationId xmlns:a16="http://schemas.microsoft.com/office/drawing/2014/main" id="{3A6843E4-6ED2-1648-99B2-FF9BB92E11EE}"/>
              </a:ext>
            </a:extLst>
          </p:cNvPr>
          <p:cNvSpPr>
            <a:spLocks noGrp="1"/>
          </p:cNvSpPr>
          <p:nvPr>
            <p:ph type="title"/>
          </p:nvPr>
        </p:nvSpPr>
        <p:spPr/>
        <p:txBody>
          <a:bodyPr/>
          <a:lstStyle/>
          <a:p>
            <a:r>
              <a:rPr lang="en-US" dirty="0"/>
              <a:t>Acknowledgements</a:t>
            </a:r>
          </a:p>
        </p:txBody>
      </p:sp>
      <p:sp>
        <p:nvSpPr>
          <p:cNvPr id="4" name="Slide Number Placeholder 3">
            <a:extLst>
              <a:ext uri="{FF2B5EF4-FFF2-40B4-BE49-F238E27FC236}">
                <a16:creationId xmlns:a16="http://schemas.microsoft.com/office/drawing/2014/main" id="{D2529797-EC41-3048-87AD-80913A51F5BF}"/>
              </a:ext>
            </a:extLst>
          </p:cNvPr>
          <p:cNvSpPr>
            <a:spLocks noGrp="1"/>
          </p:cNvSpPr>
          <p:nvPr>
            <p:ph type="sldNum" sz="quarter" idx="10"/>
          </p:nvPr>
        </p:nvSpPr>
        <p:spPr/>
        <p:txBody>
          <a:bodyPr/>
          <a:lstStyle/>
          <a:p>
            <a:fld id="{95C605C4-1F5B-4B2B-8458-3FC432AF1FAC}" type="slidenum">
              <a:rPr lang="en-US" smtClean="0"/>
              <a:t>46</a:t>
            </a:fld>
            <a:endParaRPr lang="en-US"/>
          </a:p>
        </p:txBody>
      </p:sp>
    </p:spTree>
    <p:extLst>
      <p:ext uri="{BB962C8B-B14F-4D97-AF65-F5344CB8AC3E}">
        <p14:creationId xmlns:p14="http://schemas.microsoft.com/office/powerpoint/2010/main" val="27812914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3854A-AA47-B44B-9FD0-CFF48E5C4D67}"/>
              </a:ext>
            </a:extLst>
          </p:cNvPr>
          <p:cNvSpPr>
            <a:spLocks noGrp="1"/>
          </p:cNvSpPr>
          <p:nvPr>
            <p:ph idx="1"/>
          </p:nvPr>
        </p:nvSpPr>
        <p:spPr>
          <a:xfrm>
            <a:off x="347662" y="1052262"/>
            <a:ext cx="8458200" cy="1576591"/>
          </a:xfrm>
        </p:spPr>
        <p:txBody>
          <a:bodyPr>
            <a:normAutofit/>
          </a:bodyPr>
          <a:lstStyle/>
          <a:p>
            <a:r>
              <a:rPr lang="en-US" sz="1800" b="1" dirty="0"/>
              <a:t>Key property</a:t>
            </a:r>
            <a:r>
              <a:rPr lang="en-US" sz="1800" dirty="0"/>
              <a:t>: the probability that two documents have the same </a:t>
            </a:r>
            <a:r>
              <a:rPr lang="en-US" sz="1800" dirty="0" err="1"/>
              <a:t>MinHash</a:t>
            </a:r>
            <a:r>
              <a:rPr lang="en-US" sz="1800" dirty="0"/>
              <a:t> signature is equal to their Jaccard similarity!</a:t>
            </a:r>
          </a:p>
          <a:p>
            <a:r>
              <a:rPr lang="en-US" sz="1800" dirty="0"/>
              <a:t>Formally: </a:t>
            </a:r>
            <a:r>
              <a:rPr lang="en-US" sz="1800" b="1" dirty="0" err="1">
                <a:solidFill>
                  <a:srgbClr val="0000FF"/>
                </a:solidFill>
              </a:rPr>
              <a:t>Pr</a:t>
            </a:r>
            <a:r>
              <a:rPr lang="en-US" sz="1800" dirty="0">
                <a:solidFill>
                  <a:srgbClr val="0000FF"/>
                </a:solidFill>
              </a:rPr>
              <a:t>[</a:t>
            </a:r>
            <a:r>
              <a:rPr lang="en-US" sz="1800" i="1" dirty="0">
                <a:solidFill>
                  <a:srgbClr val="0000FF"/>
                </a:solidFill>
              </a:rPr>
              <a:t>h</a:t>
            </a:r>
            <a:r>
              <a:rPr lang="en-US" sz="1800" dirty="0">
                <a:solidFill>
                  <a:srgbClr val="0000FF"/>
                </a:solidFill>
              </a:rPr>
              <a:t>(C</a:t>
            </a:r>
            <a:r>
              <a:rPr lang="en-US" sz="1800" baseline="-25000" dirty="0">
                <a:solidFill>
                  <a:srgbClr val="0000FF"/>
                </a:solidFill>
              </a:rPr>
              <a:t>1</a:t>
            </a:r>
            <a:r>
              <a:rPr lang="en-US" sz="1800" dirty="0">
                <a:solidFill>
                  <a:srgbClr val="0000FF"/>
                </a:solidFill>
              </a:rPr>
              <a:t>) = </a:t>
            </a:r>
            <a:r>
              <a:rPr lang="en-US" sz="1800" i="1" dirty="0">
                <a:solidFill>
                  <a:srgbClr val="0000FF"/>
                </a:solidFill>
              </a:rPr>
              <a:t>h</a:t>
            </a:r>
            <a:r>
              <a:rPr lang="en-US" sz="1800" dirty="0">
                <a:solidFill>
                  <a:srgbClr val="0000FF"/>
                </a:solidFill>
              </a:rPr>
              <a:t>(C</a:t>
            </a:r>
            <a:r>
              <a:rPr lang="en-US" sz="1800" baseline="-25000" dirty="0">
                <a:solidFill>
                  <a:srgbClr val="0000FF"/>
                </a:solidFill>
              </a:rPr>
              <a:t>2</a:t>
            </a:r>
            <a:r>
              <a:rPr lang="en-US" sz="1800" dirty="0">
                <a:solidFill>
                  <a:srgbClr val="0000FF"/>
                </a:solidFill>
              </a:rPr>
              <a:t>)] = </a:t>
            </a:r>
            <a:r>
              <a:rPr lang="en-US" sz="1800" i="1" dirty="0">
                <a:solidFill>
                  <a:srgbClr val="0000FF"/>
                </a:solidFill>
              </a:rPr>
              <a:t>Jaccard-Sim</a:t>
            </a:r>
            <a:r>
              <a:rPr lang="en-US" sz="1800" dirty="0">
                <a:solidFill>
                  <a:srgbClr val="0000FF"/>
                </a:solidFill>
              </a:rPr>
              <a:t>(C</a:t>
            </a:r>
            <a:r>
              <a:rPr lang="en-US" sz="1800" baseline="-25000" dirty="0">
                <a:solidFill>
                  <a:srgbClr val="0000FF"/>
                </a:solidFill>
              </a:rPr>
              <a:t>1</a:t>
            </a:r>
            <a:r>
              <a:rPr lang="en-US" sz="1800" dirty="0">
                <a:solidFill>
                  <a:srgbClr val="0000FF"/>
                </a:solidFill>
              </a:rPr>
              <a:t>, C</a:t>
            </a:r>
            <a:r>
              <a:rPr lang="en-US" sz="1800" baseline="-25000" dirty="0">
                <a:solidFill>
                  <a:srgbClr val="0000FF"/>
                </a:solidFill>
              </a:rPr>
              <a:t>2</a:t>
            </a:r>
            <a:r>
              <a:rPr lang="en-US" sz="1800" dirty="0">
                <a:solidFill>
                  <a:srgbClr val="0000FF"/>
                </a:solidFill>
              </a:rPr>
              <a:t>) </a:t>
            </a:r>
          </a:p>
          <a:p>
            <a:r>
              <a:rPr lang="en-US" sz="1800" b="1" dirty="0"/>
              <a:t>Proof </a:t>
            </a:r>
            <a:r>
              <a:rPr lang="en-US" sz="1800" dirty="0"/>
              <a:t>(not required knowledge):</a:t>
            </a:r>
          </a:p>
          <a:p>
            <a:endParaRPr lang="en-US" sz="1800" dirty="0"/>
          </a:p>
        </p:txBody>
      </p:sp>
      <p:sp>
        <p:nvSpPr>
          <p:cNvPr id="3" name="Title 2">
            <a:extLst>
              <a:ext uri="{FF2B5EF4-FFF2-40B4-BE49-F238E27FC236}">
                <a16:creationId xmlns:a16="http://schemas.microsoft.com/office/drawing/2014/main" id="{9684A863-5B60-974D-B2D7-E02B50B553BA}"/>
              </a:ext>
            </a:extLst>
          </p:cNvPr>
          <p:cNvSpPr>
            <a:spLocks noGrp="1"/>
          </p:cNvSpPr>
          <p:nvPr>
            <p:ph type="title"/>
          </p:nvPr>
        </p:nvSpPr>
        <p:spPr/>
        <p:txBody>
          <a:bodyPr/>
          <a:lstStyle/>
          <a:p>
            <a:r>
              <a:rPr lang="en-US" dirty="0"/>
              <a:t>Recap: Key Property of </a:t>
            </a:r>
            <a:r>
              <a:rPr lang="en-US" dirty="0" err="1"/>
              <a:t>MinHash</a:t>
            </a:r>
            <a:endParaRPr lang="en-US" dirty="0"/>
          </a:p>
        </p:txBody>
      </p:sp>
      <p:sp>
        <p:nvSpPr>
          <p:cNvPr id="4" name="Slide Number Placeholder 3">
            <a:extLst>
              <a:ext uri="{FF2B5EF4-FFF2-40B4-BE49-F238E27FC236}">
                <a16:creationId xmlns:a16="http://schemas.microsoft.com/office/drawing/2014/main" id="{0ED0CD80-2FAA-2D44-9ED4-AA1BFA5CEC64}"/>
              </a:ext>
            </a:extLst>
          </p:cNvPr>
          <p:cNvSpPr>
            <a:spLocks noGrp="1"/>
          </p:cNvSpPr>
          <p:nvPr>
            <p:ph type="sldNum" sz="quarter" idx="10"/>
          </p:nvPr>
        </p:nvSpPr>
        <p:spPr/>
        <p:txBody>
          <a:bodyPr/>
          <a:lstStyle/>
          <a:p>
            <a:fld id="{95C605C4-1F5B-4B2B-8458-3FC432AF1FAC}" type="slidenum">
              <a:rPr lang="en-US" smtClean="0"/>
              <a:t>5</a:t>
            </a:fld>
            <a:endParaRPr lang="en-US"/>
          </a:p>
        </p:txBody>
      </p:sp>
      <p:sp>
        <p:nvSpPr>
          <p:cNvPr id="9" name="TextBox 8">
            <a:extLst>
              <a:ext uri="{FF2B5EF4-FFF2-40B4-BE49-F238E27FC236}">
                <a16:creationId xmlns:a16="http://schemas.microsoft.com/office/drawing/2014/main" id="{3AFEF59F-7DBE-B047-AF09-E52AF2EA4C00}"/>
              </a:ext>
            </a:extLst>
          </p:cNvPr>
          <p:cNvSpPr txBox="1"/>
          <p:nvPr/>
        </p:nvSpPr>
        <p:spPr>
          <a:xfrm>
            <a:off x="247989" y="5103848"/>
            <a:ext cx="2161169" cy="338554"/>
          </a:xfrm>
          <a:prstGeom prst="rect">
            <a:avLst/>
          </a:prstGeom>
          <a:noFill/>
        </p:spPr>
        <p:txBody>
          <a:bodyPr wrap="none" rtlCol="0">
            <a:spAutoFit/>
          </a:bodyPr>
          <a:lstStyle/>
          <a:p>
            <a:r>
              <a:rPr lang="en-US" dirty="0">
                <a:solidFill>
                  <a:schemeClr val="bg1"/>
                </a:solidFill>
              </a:rPr>
              <a:t>Set of all our tuples:</a:t>
            </a:r>
          </a:p>
        </p:txBody>
      </p:sp>
      <p:sp>
        <p:nvSpPr>
          <p:cNvPr id="10" name="TextBox 9">
            <a:extLst>
              <a:ext uri="{FF2B5EF4-FFF2-40B4-BE49-F238E27FC236}">
                <a16:creationId xmlns:a16="http://schemas.microsoft.com/office/drawing/2014/main" id="{03078CE4-1CB8-874F-9695-7B8004B98842}"/>
              </a:ext>
            </a:extLst>
          </p:cNvPr>
          <p:cNvSpPr txBox="1"/>
          <p:nvPr/>
        </p:nvSpPr>
        <p:spPr>
          <a:xfrm>
            <a:off x="2512668" y="4989426"/>
            <a:ext cx="3685624" cy="584775"/>
          </a:xfrm>
          <a:prstGeom prst="rect">
            <a:avLst/>
          </a:prstGeom>
          <a:noFill/>
        </p:spPr>
        <p:txBody>
          <a:bodyPr wrap="none" rtlCol="0">
            <a:spAutoFit/>
          </a:bodyPr>
          <a:lstStyle/>
          <a:p>
            <a:r>
              <a:rPr lang="en-US" dirty="0">
                <a:solidFill>
                  <a:srgbClr val="0070C0"/>
                </a:solidFill>
              </a:rPr>
              <a:t>{(the cat), (no cat), </a:t>
            </a:r>
            <a:r>
              <a:rPr lang="en-US" dirty="0">
                <a:solidFill>
                  <a:srgbClr val="FF0000"/>
                </a:solidFill>
              </a:rPr>
              <a:t>(cat is), (is glad)</a:t>
            </a:r>
            <a:r>
              <a:rPr lang="en-US" dirty="0">
                <a:solidFill>
                  <a:srgbClr val="0070C0"/>
                </a:solidFill>
              </a:rPr>
              <a:t>}</a:t>
            </a:r>
          </a:p>
          <a:p>
            <a:endParaRPr lang="en-US" dirty="0"/>
          </a:p>
        </p:txBody>
      </p:sp>
      <p:sp>
        <p:nvSpPr>
          <p:cNvPr id="14" name="TextBox 13">
            <a:extLst>
              <a:ext uri="{FF2B5EF4-FFF2-40B4-BE49-F238E27FC236}">
                <a16:creationId xmlns:a16="http://schemas.microsoft.com/office/drawing/2014/main" id="{81A5B7DF-4460-2149-B2A6-C6C70EABAFFC}"/>
              </a:ext>
            </a:extLst>
          </p:cNvPr>
          <p:cNvSpPr txBox="1"/>
          <p:nvPr/>
        </p:nvSpPr>
        <p:spPr>
          <a:xfrm>
            <a:off x="4556456" y="5499988"/>
            <a:ext cx="1487908" cy="276999"/>
          </a:xfrm>
          <a:prstGeom prst="rect">
            <a:avLst/>
          </a:prstGeom>
          <a:noFill/>
        </p:spPr>
        <p:txBody>
          <a:bodyPr wrap="none" rtlCol="0">
            <a:spAutoFit/>
          </a:bodyPr>
          <a:lstStyle/>
          <a:p>
            <a:r>
              <a:rPr lang="en-US" sz="1200" b="0" dirty="0">
                <a:solidFill>
                  <a:srgbClr val="FF0000"/>
                </a:solidFill>
              </a:rPr>
              <a:t>(2 shared shingles)</a:t>
            </a:r>
          </a:p>
        </p:txBody>
      </p:sp>
      <p:sp>
        <p:nvSpPr>
          <p:cNvPr id="15" name="TextBox 14">
            <a:extLst>
              <a:ext uri="{FF2B5EF4-FFF2-40B4-BE49-F238E27FC236}">
                <a16:creationId xmlns:a16="http://schemas.microsoft.com/office/drawing/2014/main" id="{B77DE636-6698-D44D-8316-246A5617E387}"/>
              </a:ext>
            </a:extLst>
          </p:cNvPr>
          <p:cNvSpPr txBox="1"/>
          <p:nvPr/>
        </p:nvSpPr>
        <p:spPr>
          <a:xfrm>
            <a:off x="2584634" y="5500162"/>
            <a:ext cx="1794081" cy="276999"/>
          </a:xfrm>
          <a:prstGeom prst="rect">
            <a:avLst/>
          </a:prstGeom>
          <a:noFill/>
        </p:spPr>
        <p:txBody>
          <a:bodyPr wrap="none" rtlCol="0">
            <a:spAutoFit/>
          </a:bodyPr>
          <a:lstStyle/>
          <a:p>
            <a:r>
              <a:rPr lang="en-US" sz="1200" b="0" dirty="0">
                <a:solidFill>
                  <a:srgbClr val="0070C0"/>
                </a:solidFill>
              </a:rPr>
              <a:t>(2 non-shared shingles)</a:t>
            </a:r>
          </a:p>
        </p:txBody>
      </p:sp>
      <p:sp>
        <p:nvSpPr>
          <p:cNvPr id="17" name="Left Brace 16">
            <a:extLst>
              <a:ext uri="{FF2B5EF4-FFF2-40B4-BE49-F238E27FC236}">
                <a16:creationId xmlns:a16="http://schemas.microsoft.com/office/drawing/2014/main" id="{3191BB13-41E2-F546-945F-4E8D9CFF1BD2}"/>
              </a:ext>
            </a:extLst>
          </p:cNvPr>
          <p:cNvSpPr/>
          <p:nvPr/>
        </p:nvSpPr>
        <p:spPr bwMode="auto">
          <a:xfrm rot="16200000">
            <a:off x="5098961" y="4721270"/>
            <a:ext cx="162401" cy="1395034"/>
          </a:xfrm>
          <a:prstGeom prst="leftBrac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8" name="Left Brace 17">
            <a:extLst>
              <a:ext uri="{FF2B5EF4-FFF2-40B4-BE49-F238E27FC236}">
                <a16:creationId xmlns:a16="http://schemas.microsoft.com/office/drawing/2014/main" id="{152F3C2C-F42B-DF47-A4AC-417F502B6AF5}"/>
              </a:ext>
            </a:extLst>
          </p:cNvPr>
          <p:cNvSpPr/>
          <p:nvPr/>
        </p:nvSpPr>
        <p:spPr bwMode="auto">
          <a:xfrm rot="16200000">
            <a:off x="3399024" y="4701309"/>
            <a:ext cx="162401" cy="1395034"/>
          </a:xfrm>
          <a:prstGeom prst="leftBrac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F29137CF-1F18-4C4B-9CF9-B31E4EBD74BA}"/>
              </a:ext>
            </a:extLst>
          </p:cNvPr>
          <p:cNvSpPr txBox="1"/>
          <p:nvPr/>
        </p:nvSpPr>
        <p:spPr>
          <a:xfrm>
            <a:off x="6720994" y="5103848"/>
            <a:ext cx="2321469" cy="338554"/>
          </a:xfrm>
          <a:prstGeom prst="rect">
            <a:avLst/>
          </a:prstGeom>
          <a:noFill/>
        </p:spPr>
        <p:txBody>
          <a:bodyPr wrap="none" rtlCol="0">
            <a:spAutoFit/>
          </a:bodyPr>
          <a:lstStyle/>
          <a:p>
            <a:r>
              <a:rPr lang="en-US" b="0" dirty="0">
                <a:solidFill>
                  <a:schemeClr val="bg1"/>
                </a:solidFill>
              </a:rPr>
              <a:t>Jaccard sim = 2/4 = 0.5</a:t>
            </a:r>
          </a:p>
        </p:txBody>
      </p:sp>
      <p:sp>
        <p:nvSpPr>
          <p:cNvPr id="21" name="TextBox 20">
            <a:extLst>
              <a:ext uri="{FF2B5EF4-FFF2-40B4-BE49-F238E27FC236}">
                <a16:creationId xmlns:a16="http://schemas.microsoft.com/office/drawing/2014/main" id="{C9E1D541-09FF-7241-8B15-D7A858BC82DB}"/>
              </a:ext>
            </a:extLst>
          </p:cNvPr>
          <p:cNvSpPr txBox="1"/>
          <p:nvPr/>
        </p:nvSpPr>
        <p:spPr>
          <a:xfrm>
            <a:off x="33337" y="5755764"/>
            <a:ext cx="8805863" cy="1077218"/>
          </a:xfrm>
          <a:prstGeom prst="rect">
            <a:avLst/>
          </a:prstGeom>
          <a:noFill/>
        </p:spPr>
        <p:txBody>
          <a:bodyPr wrap="square" rtlCol="0">
            <a:spAutoFit/>
          </a:bodyPr>
          <a:lstStyle/>
          <a:p>
            <a:r>
              <a:rPr lang="en-US" b="0" dirty="0">
                <a:solidFill>
                  <a:schemeClr val="bg1"/>
                </a:solidFill>
              </a:rPr>
              <a:t>Among these 4 tuples, each has the same probability of having the smallest hash value.</a:t>
            </a:r>
          </a:p>
          <a:p>
            <a:r>
              <a:rPr lang="en-US" b="0" dirty="0">
                <a:solidFill>
                  <a:schemeClr val="bg1"/>
                </a:solidFill>
              </a:rPr>
              <a:t>if one of the red shingles has the smallest hash, the documents will have the same </a:t>
            </a:r>
            <a:r>
              <a:rPr lang="en-US" b="0" dirty="0" err="1">
                <a:solidFill>
                  <a:schemeClr val="bg1"/>
                </a:solidFill>
              </a:rPr>
              <a:t>MinHash</a:t>
            </a:r>
            <a:r>
              <a:rPr lang="en-US" b="0" dirty="0">
                <a:solidFill>
                  <a:schemeClr val="bg1"/>
                </a:solidFill>
              </a:rPr>
              <a:t>. </a:t>
            </a:r>
          </a:p>
          <a:p>
            <a:r>
              <a:rPr lang="en-US" b="0" dirty="0">
                <a:solidFill>
                  <a:schemeClr val="bg1"/>
                </a:solidFill>
              </a:rPr>
              <a:t>Otherwise, they will have different </a:t>
            </a:r>
            <a:r>
              <a:rPr lang="en-US" b="0" dirty="0" err="1">
                <a:solidFill>
                  <a:schemeClr val="bg1"/>
                </a:solidFill>
              </a:rPr>
              <a:t>MinHashes</a:t>
            </a:r>
            <a:r>
              <a:rPr lang="en-US" b="0" dirty="0">
                <a:solidFill>
                  <a:schemeClr val="bg1"/>
                </a:solidFill>
              </a:rPr>
              <a:t>.</a:t>
            </a:r>
          </a:p>
          <a:p>
            <a:r>
              <a:rPr lang="en-US" b="0" dirty="0">
                <a:solidFill>
                  <a:schemeClr val="bg1"/>
                </a:solidFill>
              </a:rPr>
              <a:t>=&gt; </a:t>
            </a:r>
            <a:r>
              <a:rPr lang="en-US" dirty="0" err="1">
                <a:solidFill>
                  <a:srgbClr val="0000FF"/>
                </a:solidFill>
              </a:rPr>
              <a:t>Pr</a:t>
            </a:r>
            <a:r>
              <a:rPr lang="en-US" b="0" dirty="0">
                <a:solidFill>
                  <a:srgbClr val="0000FF"/>
                </a:solidFill>
              </a:rPr>
              <a:t>[</a:t>
            </a:r>
            <a:r>
              <a:rPr lang="en-US" b="0" i="1" dirty="0">
                <a:solidFill>
                  <a:srgbClr val="0000FF"/>
                </a:solidFill>
              </a:rPr>
              <a:t>h</a:t>
            </a:r>
            <a:r>
              <a:rPr lang="en-US" b="0" dirty="0">
                <a:solidFill>
                  <a:srgbClr val="0000FF"/>
                </a:solidFill>
              </a:rPr>
              <a:t>(C</a:t>
            </a:r>
            <a:r>
              <a:rPr lang="en-US" b="0" baseline="-25000" dirty="0">
                <a:solidFill>
                  <a:srgbClr val="0000FF"/>
                </a:solidFill>
              </a:rPr>
              <a:t>1</a:t>
            </a:r>
            <a:r>
              <a:rPr lang="en-US" b="0" dirty="0">
                <a:solidFill>
                  <a:srgbClr val="0000FF"/>
                </a:solidFill>
              </a:rPr>
              <a:t>) = </a:t>
            </a:r>
            <a:r>
              <a:rPr lang="en-US" b="0" i="1" dirty="0">
                <a:solidFill>
                  <a:srgbClr val="0000FF"/>
                </a:solidFill>
              </a:rPr>
              <a:t>h</a:t>
            </a:r>
            <a:r>
              <a:rPr lang="en-US" b="0" dirty="0">
                <a:solidFill>
                  <a:srgbClr val="0000FF"/>
                </a:solidFill>
              </a:rPr>
              <a:t>(C</a:t>
            </a:r>
            <a:r>
              <a:rPr lang="en-US" b="0" baseline="-25000" dirty="0">
                <a:solidFill>
                  <a:srgbClr val="0000FF"/>
                </a:solidFill>
              </a:rPr>
              <a:t>2</a:t>
            </a:r>
            <a:r>
              <a:rPr lang="en-US" b="0" dirty="0">
                <a:solidFill>
                  <a:srgbClr val="0000FF"/>
                </a:solidFill>
              </a:rPr>
              <a:t>)] = </a:t>
            </a:r>
            <a:r>
              <a:rPr lang="en-US" b="0" dirty="0">
                <a:solidFill>
                  <a:schemeClr val="bg1"/>
                </a:solidFill>
              </a:rPr>
              <a:t>(red shingles / total shingles) = (intersection / union) = Jaccard similarity</a:t>
            </a:r>
          </a:p>
        </p:txBody>
      </p:sp>
      <p:sp>
        <p:nvSpPr>
          <p:cNvPr id="25" name="TextBox 24">
            <a:extLst>
              <a:ext uri="{FF2B5EF4-FFF2-40B4-BE49-F238E27FC236}">
                <a16:creationId xmlns:a16="http://schemas.microsoft.com/office/drawing/2014/main" id="{E0E1D57E-62DB-664A-A674-E2F8CBC5423E}"/>
              </a:ext>
            </a:extLst>
          </p:cNvPr>
          <p:cNvSpPr txBox="1"/>
          <p:nvPr/>
        </p:nvSpPr>
        <p:spPr>
          <a:xfrm>
            <a:off x="1185396" y="2912553"/>
            <a:ext cx="2943434" cy="584775"/>
          </a:xfrm>
          <a:prstGeom prst="rect">
            <a:avLst/>
          </a:prstGeom>
          <a:noFill/>
        </p:spPr>
        <p:txBody>
          <a:bodyPr wrap="none" rtlCol="0">
            <a:spAutoFit/>
          </a:bodyPr>
          <a:lstStyle/>
          <a:p>
            <a:r>
              <a:rPr lang="en-US" dirty="0">
                <a:solidFill>
                  <a:srgbClr val="0070C0"/>
                </a:solidFill>
              </a:rPr>
              <a:t>{ (the cat), </a:t>
            </a:r>
            <a:r>
              <a:rPr lang="en-US" dirty="0">
                <a:solidFill>
                  <a:srgbClr val="FF0000"/>
                </a:solidFill>
              </a:rPr>
              <a:t>(cat is), (is glad) </a:t>
            </a:r>
            <a:r>
              <a:rPr lang="en-US" dirty="0">
                <a:solidFill>
                  <a:srgbClr val="0070C0"/>
                </a:solidFill>
              </a:rPr>
              <a:t>}</a:t>
            </a:r>
          </a:p>
          <a:p>
            <a:endParaRPr lang="en-US" dirty="0"/>
          </a:p>
        </p:txBody>
      </p:sp>
      <p:sp>
        <p:nvSpPr>
          <p:cNvPr id="26" name="TextBox 25">
            <a:extLst>
              <a:ext uri="{FF2B5EF4-FFF2-40B4-BE49-F238E27FC236}">
                <a16:creationId xmlns:a16="http://schemas.microsoft.com/office/drawing/2014/main" id="{4CAB42E0-B7DD-E04E-A474-D016AF722283}"/>
              </a:ext>
            </a:extLst>
          </p:cNvPr>
          <p:cNvSpPr txBox="1"/>
          <p:nvPr/>
        </p:nvSpPr>
        <p:spPr>
          <a:xfrm>
            <a:off x="5376396" y="2912552"/>
            <a:ext cx="2885726" cy="584775"/>
          </a:xfrm>
          <a:prstGeom prst="rect">
            <a:avLst/>
          </a:prstGeom>
          <a:noFill/>
        </p:spPr>
        <p:txBody>
          <a:bodyPr wrap="none" rtlCol="0">
            <a:spAutoFit/>
          </a:bodyPr>
          <a:lstStyle/>
          <a:p>
            <a:r>
              <a:rPr lang="en-US" dirty="0">
                <a:solidFill>
                  <a:srgbClr val="0070C0"/>
                </a:solidFill>
              </a:rPr>
              <a:t>{ (no cat), </a:t>
            </a:r>
            <a:r>
              <a:rPr lang="en-US" dirty="0">
                <a:solidFill>
                  <a:srgbClr val="FF0000"/>
                </a:solidFill>
              </a:rPr>
              <a:t>(cat is), (is glad) </a:t>
            </a:r>
            <a:r>
              <a:rPr lang="en-US" dirty="0">
                <a:solidFill>
                  <a:srgbClr val="0070C0"/>
                </a:solidFill>
              </a:rPr>
              <a:t>}</a:t>
            </a:r>
          </a:p>
          <a:p>
            <a:endParaRPr lang="en-US" dirty="0"/>
          </a:p>
        </p:txBody>
      </p:sp>
      <p:sp>
        <p:nvSpPr>
          <p:cNvPr id="27" name="TextBox 26">
            <a:extLst>
              <a:ext uri="{FF2B5EF4-FFF2-40B4-BE49-F238E27FC236}">
                <a16:creationId xmlns:a16="http://schemas.microsoft.com/office/drawing/2014/main" id="{8D3E3443-42C2-E744-AEA1-FED38FADA617}"/>
              </a:ext>
            </a:extLst>
          </p:cNvPr>
          <p:cNvSpPr txBox="1"/>
          <p:nvPr/>
        </p:nvSpPr>
        <p:spPr>
          <a:xfrm>
            <a:off x="1871196" y="2573998"/>
            <a:ext cx="1358064" cy="338554"/>
          </a:xfrm>
          <a:prstGeom prst="rect">
            <a:avLst/>
          </a:prstGeom>
          <a:noFill/>
        </p:spPr>
        <p:txBody>
          <a:bodyPr wrap="none" rtlCol="0">
            <a:spAutoFit/>
          </a:bodyPr>
          <a:lstStyle/>
          <a:p>
            <a:r>
              <a:rPr lang="en-US" u="sng" dirty="0">
                <a:solidFill>
                  <a:schemeClr val="bg1"/>
                </a:solidFill>
              </a:rPr>
              <a:t>Document 1</a:t>
            </a:r>
          </a:p>
        </p:txBody>
      </p:sp>
      <p:sp>
        <p:nvSpPr>
          <p:cNvPr id="28" name="TextBox 27">
            <a:extLst>
              <a:ext uri="{FF2B5EF4-FFF2-40B4-BE49-F238E27FC236}">
                <a16:creationId xmlns:a16="http://schemas.microsoft.com/office/drawing/2014/main" id="{519EB89F-8A51-1B43-AB7B-295071332FFC}"/>
              </a:ext>
            </a:extLst>
          </p:cNvPr>
          <p:cNvSpPr txBox="1"/>
          <p:nvPr/>
        </p:nvSpPr>
        <p:spPr>
          <a:xfrm>
            <a:off x="6169081" y="2552775"/>
            <a:ext cx="1358064" cy="338554"/>
          </a:xfrm>
          <a:prstGeom prst="rect">
            <a:avLst/>
          </a:prstGeom>
          <a:noFill/>
        </p:spPr>
        <p:txBody>
          <a:bodyPr wrap="none" rtlCol="0">
            <a:spAutoFit/>
          </a:bodyPr>
          <a:lstStyle/>
          <a:p>
            <a:r>
              <a:rPr lang="en-US" u="sng" dirty="0">
                <a:solidFill>
                  <a:schemeClr val="bg1"/>
                </a:solidFill>
              </a:rPr>
              <a:t>Document 2</a:t>
            </a:r>
          </a:p>
        </p:txBody>
      </p:sp>
      <p:sp>
        <p:nvSpPr>
          <p:cNvPr id="29" name="TextBox 28">
            <a:extLst>
              <a:ext uri="{FF2B5EF4-FFF2-40B4-BE49-F238E27FC236}">
                <a16:creationId xmlns:a16="http://schemas.microsoft.com/office/drawing/2014/main" id="{2E8A5372-F591-E34A-996B-7C85110FE3EE}"/>
              </a:ext>
            </a:extLst>
          </p:cNvPr>
          <p:cNvSpPr txBox="1"/>
          <p:nvPr/>
        </p:nvSpPr>
        <p:spPr>
          <a:xfrm>
            <a:off x="33337" y="3428075"/>
            <a:ext cx="981359" cy="338554"/>
          </a:xfrm>
          <a:prstGeom prst="rect">
            <a:avLst/>
          </a:prstGeom>
          <a:noFill/>
        </p:spPr>
        <p:txBody>
          <a:bodyPr wrap="none" rtlCol="0">
            <a:spAutoFit/>
          </a:bodyPr>
          <a:lstStyle/>
          <a:p>
            <a:r>
              <a:rPr lang="en-US" dirty="0">
                <a:solidFill>
                  <a:schemeClr val="bg1"/>
                </a:solidFill>
              </a:rPr>
              <a:t>Hashes:</a:t>
            </a:r>
          </a:p>
        </p:txBody>
      </p:sp>
      <p:sp>
        <p:nvSpPr>
          <p:cNvPr id="30" name="TextBox 29">
            <a:extLst>
              <a:ext uri="{FF2B5EF4-FFF2-40B4-BE49-F238E27FC236}">
                <a16:creationId xmlns:a16="http://schemas.microsoft.com/office/drawing/2014/main" id="{ED35B72C-7933-264D-9D59-B145F9FBBA64}"/>
              </a:ext>
            </a:extLst>
          </p:cNvPr>
          <p:cNvSpPr txBox="1"/>
          <p:nvPr/>
        </p:nvSpPr>
        <p:spPr>
          <a:xfrm>
            <a:off x="1622347" y="3433383"/>
            <a:ext cx="412292" cy="338554"/>
          </a:xfrm>
          <a:prstGeom prst="rect">
            <a:avLst/>
          </a:prstGeom>
          <a:noFill/>
        </p:spPr>
        <p:txBody>
          <a:bodyPr wrap="none" rtlCol="0">
            <a:spAutoFit/>
          </a:bodyPr>
          <a:lstStyle/>
          <a:p>
            <a:r>
              <a:rPr lang="en-US" b="0" dirty="0">
                <a:solidFill>
                  <a:srgbClr val="0070C0"/>
                </a:solidFill>
              </a:rPr>
              <a:t>32</a:t>
            </a:r>
          </a:p>
        </p:txBody>
      </p:sp>
      <p:sp>
        <p:nvSpPr>
          <p:cNvPr id="31" name="TextBox 30">
            <a:extLst>
              <a:ext uri="{FF2B5EF4-FFF2-40B4-BE49-F238E27FC236}">
                <a16:creationId xmlns:a16="http://schemas.microsoft.com/office/drawing/2014/main" id="{7A43868E-3C9A-4F4E-942F-57D39B1967D9}"/>
              </a:ext>
            </a:extLst>
          </p:cNvPr>
          <p:cNvSpPr txBox="1"/>
          <p:nvPr/>
        </p:nvSpPr>
        <p:spPr>
          <a:xfrm>
            <a:off x="2472323" y="3431790"/>
            <a:ext cx="412292" cy="338554"/>
          </a:xfrm>
          <a:prstGeom prst="rect">
            <a:avLst/>
          </a:prstGeom>
          <a:noFill/>
        </p:spPr>
        <p:txBody>
          <a:bodyPr wrap="none" rtlCol="0">
            <a:spAutoFit/>
          </a:bodyPr>
          <a:lstStyle/>
          <a:p>
            <a:r>
              <a:rPr lang="en-US" b="0" dirty="0">
                <a:solidFill>
                  <a:srgbClr val="FF0000"/>
                </a:solidFill>
              </a:rPr>
              <a:t>12</a:t>
            </a:r>
          </a:p>
        </p:txBody>
      </p:sp>
      <p:sp>
        <p:nvSpPr>
          <p:cNvPr id="32" name="TextBox 31">
            <a:extLst>
              <a:ext uri="{FF2B5EF4-FFF2-40B4-BE49-F238E27FC236}">
                <a16:creationId xmlns:a16="http://schemas.microsoft.com/office/drawing/2014/main" id="{C98CDBD2-BD26-F041-A935-B8D89F4BF214}"/>
              </a:ext>
            </a:extLst>
          </p:cNvPr>
          <p:cNvSpPr txBox="1"/>
          <p:nvPr/>
        </p:nvSpPr>
        <p:spPr>
          <a:xfrm>
            <a:off x="3322299" y="3428075"/>
            <a:ext cx="412292" cy="338554"/>
          </a:xfrm>
          <a:prstGeom prst="rect">
            <a:avLst/>
          </a:prstGeom>
          <a:noFill/>
        </p:spPr>
        <p:txBody>
          <a:bodyPr wrap="none" rtlCol="0">
            <a:spAutoFit/>
          </a:bodyPr>
          <a:lstStyle/>
          <a:p>
            <a:r>
              <a:rPr lang="en-US" b="0" dirty="0">
                <a:solidFill>
                  <a:srgbClr val="FF0000"/>
                </a:solidFill>
              </a:rPr>
              <a:t>24</a:t>
            </a:r>
          </a:p>
        </p:txBody>
      </p:sp>
      <p:sp>
        <p:nvSpPr>
          <p:cNvPr id="33" name="TextBox 32">
            <a:extLst>
              <a:ext uri="{FF2B5EF4-FFF2-40B4-BE49-F238E27FC236}">
                <a16:creationId xmlns:a16="http://schemas.microsoft.com/office/drawing/2014/main" id="{395A6236-FC21-8B4C-A9E2-4C759635C8AB}"/>
              </a:ext>
            </a:extLst>
          </p:cNvPr>
          <p:cNvSpPr txBox="1"/>
          <p:nvPr/>
        </p:nvSpPr>
        <p:spPr>
          <a:xfrm>
            <a:off x="5769485" y="3433383"/>
            <a:ext cx="412292" cy="338554"/>
          </a:xfrm>
          <a:prstGeom prst="rect">
            <a:avLst/>
          </a:prstGeom>
          <a:noFill/>
        </p:spPr>
        <p:txBody>
          <a:bodyPr wrap="none" rtlCol="0">
            <a:spAutoFit/>
          </a:bodyPr>
          <a:lstStyle/>
          <a:p>
            <a:r>
              <a:rPr lang="en-US" b="0" dirty="0">
                <a:solidFill>
                  <a:srgbClr val="0070C0"/>
                </a:solidFill>
              </a:rPr>
              <a:t>93</a:t>
            </a:r>
          </a:p>
        </p:txBody>
      </p:sp>
      <p:sp>
        <p:nvSpPr>
          <p:cNvPr id="34" name="TextBox 33">
            <a:extLst>
              <a:ext uri="{FF2B5EF4-FFF2-40B4-BE49-F238E27FC236}">
                <a16:creationId xmlns:a16="http://schemas.microsoft.com/office/drawing/2014/main" id="{C6E5FB64-082E-B947-A9AE-E03733B02DA3}"/>
              </a:ext>
            </a:extLst>
          </p:cNvPr>
          <p:cNvSpPr txBox="1"/>
          <p:nvPr/>
        </p:nvSpPr>
        <p:spPr>
          <a:xfrm>
            <a:off x="6619461" y="3431790"/>
            <a:ext cx="412292" cy="338554"/>
          </a:xfrm>
          <a:prstGeom prst="rect">
            <a:avLst/>
          </a:prstGeom>
          <a:noFill/>
        </p:spPr>
        <p:txBody>
          <a:bodyPr wrap="none" rtlCol="0">
            <a:spAutoFit/>
          </a:bodyPr>
          <a:lstStyle/>
          <a:p>
            <a:r>
              <a:rPr lang="en-US" b="0" dirty="0">
                <a:solidFill>
                  <a:srgbClr val="FF0000"/>
                </a:solidFill>
              </a:rPr>
              <a:t>12</a:t>
            </a:r>
          </a:p>
        </p:txBody>
      </p:sp>
      <p:sp>
        <p:nvSpPr>
          <p:cNvPr id="35" name="TextBox 34">
            <a:extLst>
              <a:ext uri="{FF2B5EF4-FFF2-40B4-BE49-F238E27FC236}">
                <a16:creationId xmlns:a16="http://schemas.microsoft.com/office/drawing/2014/main" id="{93370FDF-369B-5948-A422-A65E95A94293}"/>
              </a:ext>
            </a:extLst>
          </p:cNvPr>
          <p:cNvSpPr txBox="1"/>
          <p:nvPr/>
        </p:nvSpPr>
        <p:spPr>
          <a:xfrm>
            <a:off x="7469437" y="3428075"/>
            <a:ext cx="412292" cy="338554"/>
          </a:xfrm>
          <a:prstGeom prst="rect">
            <a:avLst/>
          </a:prstGeom>
          <a:noFill/>
        </p:spPr>
        <p:txBody>
          <a:bodyPr wrap="none" rtlCol="0">
            <a:spAutoFit/>
          </a:bodyPr>
          <a:lstStyle/>
          <a:p>
            <a:r>
              <a:rPr lang="en-US" b="0" dirty="0">
                <a:solidFill>
                  <a:srgbClr val="FF0000"/>
                </a:solidFill>
              </a:rPr>
              <a:t>24</a:t>
            </a:r>
          </a:p>
        </p:txBody>
      </p:sp>
      <p:sp>
        <p:nvSpPr>
          <p:cNvPr id="37" name="TextBox 36">
            <a:extLst>
              <a:ext uri="{FF2B5EF4-FFF2-40B4-BE49-F238E27FC236}">
                <a16:creationId xmlns:a16="http://schemas.microsoft.com/office/drawing/2014/main" id="{970DFFA9-4928-E34E-824F-F512CF9674C7}"/>
              </a:ext>
            </a:extLst>
          </p:cNvPr>
          <p:cNvSpPr txBox="1"/>
          <p:nvPr/>
        </p:nvSpPr>
        <p:spPr>
          <a:xfrm>
            <a:off x="2072597" y="4292443"/>
            <a:ext cx="1455848" cy="338554"/>
          </a:xfrm>
          <a:prstGeom prst="rect">
            <a:avLst/>
          </a:prstGeom>
          <a:noFill/>
        </p:spPr>
        <p:txBody>
          <a:bodyPr wrap="none" rtlCol="0">
            <a:spAutoFit/>
          </a:bodyPr>
          <a:lstStyle/>
          <a:p>
            <a:r>
              <a:rPr lang="en-US" b="0" dirty="0" err="1">
                <a:solidFill>
                  <a:schemeClr val="bg1"/>
                </a:solidFill>
              </a:rPr>
              <a:t>MinHash</a:t>
            </a:r>
            <a:r>
              <a:rPr lang="en-US" b="0" dirty="0">
                <a:solidFill>
                  <a:schemeClr val="bg1"/>
                </a:solidFill>
              </a:rPr>
              <a:t> = 12</a:t>
            </a:r>
          </a:p>
        </p:txBody>
      </p:sp>
      <p:sp>
        <p:nvSpPr>
          <p:cNvPr id="39" name="Line 7">
            <a:extLst>
              <a:ext uri="{FF2B5EF4-FFF2-40B4-BE49-F238E27FC236}">
                <a16:creationId xmlns:a16="http://schemas.microsoft.com/office/drawing/2014/main" id="{393A1D23-ADCC-C346-BCA4-358FF8178ABA}"/>
              </a:ext>
            </a:extLst>
          </p:cNvPr>
          <p:cNvSpPr>
            <a:spLocks noChangeShapeType="1"/>
          </p:cNvSpPr>
          <p:nvPr/>
        </p:nvSpPr>
        <p:spPr bwMode="auto">
          <a:xfrm flipH="1">
            <a:off x="7147754" y="3756277"/>
            <a:ext cx="407465" cy="452172"/>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0" name="Line 7">
            <a:extLst>
              <a:ext uri="{FF2B5EF4-FFF2-40B4-BE49-F238E27FC236}">
                <a16:creationId xmlns:a16="http://schemas.microsoft.com/office/drawing/2014/main" id="{99597570-A61B-A147-BB5E-A87AC6185D19}"/>
              </a:ext>
            </a:extLst>
          </p:cNvPr>
          <p:cNvSpPr>
            <a:spLocks noChangeShapeType="1"/>
          </p:cNvSpPr>
          <p:nvPr/>
        </p:nvSpPr>
        <p:spPr bwMode="auto">
          <a:xfrm>
            <a:off x="5972803" y="3766629"/>
            <a:ext cx="602062" cy="481808"/>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1" name="Line 7">
            <a:extLst>
              <a:ext uri="{FF2B5EF4-FFF2-40B4-BE49-F238E27FC236}">
                <a16:creationId xmlns:a16="http://schemas.microsoft.com/office/drawing/2014/main" id="{8864A0CB-EEF4-844A-B978-CC1528EA0C4F}"/>
              </a:ext>
            </a:extLst>
          </p:cNvPr>
          <p:cNvSpPr>
            <a:spLocks noChangeShapeType="1"/>
          </p:cNvSpPr>
          <p:nvPr/>
        </p:nvSpPr>
        <p:spPr bwMode="auto">
          <a:xfrm>
            <a:off x="6822780" y="3776184"/>
            <a:ext cx="7189" cy="472253"/>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2" name="Line 7">
            <a:extLst>
              <a:ext uri="{FF2B5EF4-FFF2-40B4-BE49-F238E27FC236}">
                <a16:creationId xmlns:a16="http://schemas.microsoft.com/office/drawing/2014/main" id="{2FBBE239-22AC-8043-9DD3-3CA316C4437F}"/>
              </a:ext>
            </a:extLst>
          </p:cNvPr>
          <p:cNvSpPr>
            <a:spLocks noChangeShapeType="1"/>
          </p:cNvSpPr>
          <p:nvPr/>
        </p:nvSpPr>
        <p:spPr bwMode="auto">
          <a:xfrm flipH="1">
            <a:off x="3063516" y="3811494"/>
            <a:ext cx="407465" cy="452172"/>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3" name="Line 7">
            <a:extLst>
              <a:ext uri="{FF2B5EF4-FFF2-40B4-BE49-F238E27FC236}">
                <a16:creationId xmlns:a16="http://schemas.microsoft.com/office/drawing/2014/main" id="{84E7CCBD-0E8D-654A-9A47-F989655E0740}"/>
              </a:ext>
            </a:extLst>
          </p:cNvPr>
          <p:cNvSpPr>
            <a:spLocks noChangeShapeType="1"/>
          </p:cNvSpPr>
          <p:nvPr/>
        </p:nvSpPr>
        <p:spPr bwMode="auto">
          <a:xfrm>
            <a:off x="1888565" y="3821846"/>
            <a:ext cx="602062" cy="481808"/>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4" name="Line 7">
            <a:extLst>
              <a:ext uri="{FF2B5EF4-FFF2-40B4-BE49-F238E27FC236}">
                <a16:creationId xmlns:a16="http://schemas.microsoft.com/office/drawing/2014/main" id="{B486FD1E-F396-7546-8E33-48A83C1DFF7C}"/>
              </a:ext>
            </a:extLst>
          </p:cNvPr>
          <p:cNvSpPr>
            <a:spLocks noChangeShapeType="1"/>
          </p:cNvSpPr>
          <p:nvPr/>
        </p:nvSpPr>
        <p:spPr bwMode="auto">
          <a:xfrm>
            <a:off x="2738542" y="3831401"/>
            <a:ext cx="7189" cy="472253"/>
          </a:xfrm>
          <a:prstGeom prst="line">
            <a:avLst/>
          </a:prstGeom>
          <a:noFill/>
          <a:ln w="9525">
            <a:solidFill>
              <a:schemeClr val="bg1"/>
            </a:solidFill>
            <a:round/>
            <a:headEnd/>
            <a:tailEnd type="triangle" w="med" len="med"/>
          </a:ln>
          <a:effectLst/>
        </p:spPr>
        <p:txBody>
          <a:bodyPr/>
          <a:lstStyle/>
          <a:p>
            <a:endParaRPr lang="en-US">
              <a:solidFill>
                <a:schemeClr val="bg1">
                  <a:lumMod val="95000"/>
                  <a:lumOff val="5000"/>
                </a:schemeClr>
              </a:solidFill>
            </a:endParaRPr>
          </a:p>
        </p:txBody>
      </p:sp>
      <p:sp>
        <p:nvSpPr>
          <p:cNvPr id="45" name="TextBox 44">
            <a:extLst>
              <a:ext uri="{FF2B5EF4-FFF2-40B4-BE49-F238E27FC236}">
                <a16:creationId xmlns:a16="http://schemas.microsoft.com/office/drawing/2014/main" id="{56C1075B-A6B0-E842-9F83-DAD7E3286BFD}"/>
              </a:ext>
            </a:extLst>
          </p:cNvPr>
          <p:cNvSpPr txBox="1"/>
          <p:nvPr/>
        </p:nvSpPr>
        <p:spPr>
          <a:xfrm>
            <a:off x="6169081" y="4244993"/>
            <a:ext cx="1455848" cy="338554"/>
          </a:xfrm>
          <a:prstGeom prst="rect">
            <a:avLst/>
          </a:prstGeom>
          <a:noFill/>
        </p:spPr>
        <p:txBody>
          <a:bodyPr wrap="none" rtlCol="0">
            <a:spAutoFit/>
          </a:bodyPr>
          <a:lstStyle/>
          <a:p>
            <a:r>
              <a:rPr lang="en-US" b="0" dirty="0" err="1">
                <a:solidFill>
                  <a:schemeClr val="bg1"/>
                </a:solidFill>
              </a:rPr>
              <a:t>MinHash</a:t>
            </a:r>
            <a:r>
              <a:rPr lang="en-US" b="0" dirty="0">
                <a:solidFill>
                  <a:schemeClr val="bg1"/>
                </a:solidFill>
              </a:rPr>
              <a:t> = 12</a:t>
            </a:r>
          </a:p>
        </p:txBody>
      </p:sp>
    </p:spTree>
    <p:extLst>
      <p:ext uri="{BB962C8B-B14F-4D97-AF65-F5344CB8AC3E}">
        <p14:creationId xmlns:p14="http://schemas.microsoft.com/office/powerpoint/2010/main" val="3507302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7" grpId="0" animBg="1"/>
      <p:bldP spid="18" grpId="0" animBg="1"/>
      <p:bldP spid="19" grpId="0"/>
      <p:bldP spid="25" grpId="0"/>
      <p:bldP spid="26" grpId="0"/>
      <p:bldP spid="27" grpId="0"/>
      <p:bldP spid="28" grpId="0"/>
      <p:bldP spid="29" grpId="0"/>
      <p:bldP spid="30" grpId="0"/>
      <p:bldP spid="31" grpId="0"/>
      <p:bldP spid="32" grpId="0"/>
      <p:bldP spid="33" grpId="0"/>
      <p:bldP spid="34" grpId="0"/>
      <p:bldP spid="35" grpId="0"/>
      <p:bldP spid="37" grpId="0"/>
      <p:bldP spid="39" grpId="0" animBg="1"/>
      <p:bldP spid="40" grpId="0" animBg="1"/>
      <p:bldP spid="41" grpId="0" animBg="1"/>
      <p:bldP spid="42" grpId="0" animBg="1"/>
      <p:bldP spid="43" grpId="0" animBg="1"/>
      <p:bldP spid="44" grpId="0" animBg="1"/>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3463-21FC-4BB2-B316-3F4E7677F2DC}"/>
              </a:ext>
            </a:extLst>
          </p:cNvPr>
          <p:cNvSpPr>
            <a:spLocks noGrp="1"/>
          </p:cNvSpPr>
          <p:nvPr>
            <p:ph type="title"/>
          </p:nvPr>
        </p:nvSpPr>
        <p:spPr/>
        <p:txBody>
          <a:bodyPr/>
          <a:lstStyle/>
          <a:p>
            <a:r>
              <a:rPr lang="en-US" dirty="0">
                <a:ea typeface="+mj-lt"/>
                <a:cs typeface="+mj-lt"/>
              </a:rPr>
              <a:t>Recap: K-Means Algorithm</a:t>
            </a:r>
            <a:endParaRPr lang="en-US" dirty="0"/>
          </a:p>
        </p:txBody>
      </p:sp>
      <p:sp>
        <p:nvSpPr>
          <p:cNvPr id="7" name="Content Placeholder 2">
            <a:extLst>
              <a:ext uri="{FF2B5EF4-FFF2-40B4-BE49-F238E27FC236}">
                <a16:creationId xmlns:a16="http://schemas.microsoft.com/office/drawing/2014/main" id="{B5BF0AC7-CA70-4170-BD3C-3798B5C79484}"/>
              </a:ext>
            </a:extLst>
          </p:cNvPr>
          <p:cNvSpPr txBox="1">
            <a:spLocks/>
          </p:cNvSpPr>
          <p:nvPr/>
        </p:nvSpPr>
        <p:spPr>
          <a:xfrm>
            <a:off x="90352" y="2351387"/>
            <a:ext cx="4378607" cy="69621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defTabSz="685800" fontAlgn="auto">
              <a:spcBef>
                <a:spcPts val="900"/>
              </a:spcBef>
              <a:spcAft>
                <a:spcPts val="150"/>
              </a:spcAft>
              <a:buClr>
                <a:srgbClr val="1CADE4"/>
              </a:buClr>
              <a:buNone/>
            </a:pPr>
            <a:r>
              <a:rPr lang="en-US" sz="2400" u="sng" dirty="0">
                <a:solidFill>
                  <a:prstClr val="black"/>
                </a:solidFill>
                <a:latin typeface="TW Cen MT"/>
              </a:rPr>
              <a:t>1. Initialization</a:t>
            </a:r>
            <a:r>
              <a:rPr lang="en-US" sz="2400" b="0" dirty="0">
                <a:solidFill>
                  <a:prstClr val="black"/>
                </a:solidFill>
                <a:latin typeface="TW Cen MT"/>
              </a:rPr>
              <a:t>: Pick K random points as centers</a:t>
            </a:r>
            <a:endParaRPr lang="en-US" sz="2400" dirty="0">
              <a:solidFill>
                <a:prstClr val="black"/>
              </a:solidFill>
              <a:latin typeface="TW Cen MT"/>
            </a:endParaRPr>
          </a:p>
        </p:txBody>
      </p:sp>
      <p:sp>
        <p:nvSpPr>
          <p:cNvPr id="9" name="Rectangle 8">
            <a:extLst>
              <a:ext uri="{FF2B5EF4-FFF2-40B4-BE49-F238E27FC236}">
                <a16:creationId xmlns:a16="http://schemas.microsoft.com/office/drawing/2014/main" id="{2CD3C6A8-5B2C-430C-8045-5B317A376E10}"/>
              </a:ext>
            </a:extLst>
          </p:cNvPr>
          <p:cNvSpPr/>
          <p:nvPr/>
        </p:nvSpPr>
        <p:spPr>
          <a:xfrm>
            <a:off x="430694" y="5398829"/>
            <a:ext cx="4662975" cy="461665"/>
          </a:xfrm>
          <a:prstGeom prst="rect">
            <a:avLst/>
          </a:prstGeom>
        </p:spPr>
        <p:txBody>
          <a:bodyPr wrap="square" anchor="t">
            <a:spAutoFit/>
          </a:bodyPr>
          <a:lstStyle/>
          <a:p>
            <a:pPr defTabSz="342900" eaLnBrk="1" fontAlgn="auto" hangingPunct="1">
              <a:spcBef>
                <a:spcPts val="0"/>
              </a:spcBef>
              <a:spcAft>
                <a:spcPts val="0"/>
              </a:spcAft>
            </a:pPr>
            <a:r>
              <a:rPr lang="en-US" sz="2400" u="sng" dirty="0">
                <a:latin typeface="TW Cen MT"/>
                <a:ea typeface="Helvetica" charset="0"/>
                <a:cs typeface="Helvetica"/>
              </a:rPr>
              <a:t>Stop</a:t>
            </a:r>
            <a:r>
              <a:rPr lang="en-US" sz="2400" b="0" dirty="0">
                <a:latin typeface="TW Cen MT"/>
                <a:ea typeface="Helvetica" charset="0"/>
                <a:cs typeface="Helvetica"/>
              </a:rPr>
              <a:t> if no assignments change</a:t>
            </a:r>
            <a:endParaRPr lang="en-US" sz="1350" b="0" dirty="0">
              <a:latin typeface="Tw Cen MT" panose="020B0602020104020603"/>
            </a:endParaRPr>
          </a:p>
        </p:txBody>
      </p:sp>
      <p:sp>
        <p:nvSpPr>
          <p:cNvPr id="11" name="5-Point Star 30">
            <a:extLst>
              <a:ext uri="{FF2B5EF4-FFF2-40B4-BE49-F238E27FC236}">
                <a16:creationId xmlns:a16="http://schemas.microsoft.com/office/drawing/2014/main" id="{0DF87325-E0EE-4FDE-A41B-3AF29988B072}"/>
              </a:ext>
            </a:extLst>
          </p:cNvPr>
          <p:cNvSpPr/>
          <p:nvPr/>
        </p:nvSpPr>
        <p:spPr>
          <a:xfrm>
            <a:off x="6258634" y="3864803"/>
            <a:ext cx="308610" cy="308610"/>
          </a:xfrm>
          <a:prstGeom prst="star5">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13" name="5-Point Star 29">
            <a:extLst>
              <a:ext uri="{FF2B5EF4-FFF2-40B4-BE49-F238E27FC236}">
                <a16:creationId xmlns:a16="http://schemas.microsoft.com/office/drawing/2014/main" id="{260E074C-B8F7-424C-9488-B7ACCAB93BB8}"/>
              </a:ext>
            </a:extLst>
          </p:cNvPr>
          <p:cNvSpPr/>
          <p:nvPr/>
        </p:nvSpPr>
        <p:spPr>
          <a:xfrm>
            <a:off x="6724163" y="4709183"/>
            <a:ext cx="308610" cy="308610"/>
          </a:xfrm>
          <a:prstGeom prst="star5">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15" name="Oval 14">
            <a:extLst>
              <a:ext uri="{FF2B5EF4-FFF2-40B4-BE49-F238E27FC236}">
                <a16:creationId xmlns:a16="http://schemas.microsoft.com/office/drawing/2014/main" id="{A24B0DC2-3B78-4145-86C7-052C07CF3CE2}"/>
              </a:ext>
            </a:extLst>
          </p:cNvPr>
          <p:cNvSpPr>
            <a:spLocks noChangeAspect="1"/>
          </p:cNvSpPr>
          <p:nvPr/>
        </p:nvSpPr>
        <p:spPr>
          <a:xfrm>
            <a:off x="5657363" y="287763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17" name="Oval 16">
            <a:extLst>
              <a:ext uri="{FF2B5EF4-FFF2-40B4-BE49-F238E27FC236}">
                <a16:creationId xmlns:a16="http://schemas.microsoft.com/office/drawing/2014/main" id="{06F4AA22-7298-4C85-AD4E-3D5632D0DB2F}"/>
              </a:ext>
            </a:extLst>
          </p:cNvPr>
          <p:cNvSpPr>
            <a:spLocks noChangeAspect="1"/>
          </p:cNvSpPr>
          <p:nvPr/>
        </p:nvSpPr>
        <p:spPr>
          <a:xfrm>
            <a:off x="5878570" y="260331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19" name="Oval 18">
            <a:extLst>
              <a:ext uri="{FF2B5EF4-FFF2-40B4-BE49-F238E27FC236}">
                <a16:creationId xmlns:a16="http://schemas.microsoft.com/office/drawing/2014/main" id="{E4049A10-7463-4702-A4D7-AA461F8BEABF}"/>
              </a:ext>
            </a:extLst>
          </p:cNvPr>
          <p:cNvSpPr>
            <a:spLocks noChangeAspect="1"/>
          </p:cNvSpPr>
          <p:nvPr/>
        </p:nvSpPr>
        <p:spPr>
          <a:xfrm>
            <a:off x="5520657" y="331197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21" name="Oval 20">
            <a:extLst>
              <a:ext uri="{FF2B5EF4-FFF2-40B4-BE49-F238E27FC236}">
                <a16:creationId xmlns:a16="http://schemas.microsoft.com/office/drawing/2014/main" id="{CDBF3F12-4BE7-4CEE-8555-355E2EB465AA}"/>
              </a:ext>
            </a:extLst>
          </p:cNvPr>
          <p:cNvSpPr>
            <a:spLocks noChangeAspect="1"/>
          </p:cNvSpPr>
          <p:nvPr/>
        </p:nvSpPr>
        <p:spPr>
          <a:xfrm>
            <a:off x="5931683" y="347335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23" name="Oval 22">
            <a:extLst>
              <a:ext uri="{FF2B5EF4-FFF2-40B4-BE49-F238E27FC236}">
                <a16:creationId xmlns:a16="http://schemas.microsoft.com/office/drawing/2014/main" id="{BA24798F-2389-4182-AF52-9AD4E3A5A971}"/>
              </a:ext>
            </a:extLst>
          </p:cNvPr>
          <p:cNvSpPr>
            <a:spLocks noChangeAspect="1"/>
          </p:cNvSpPr>
          <p:nvPr/>
        </p:nvSpPr>
        <p:spPr>
          <a:xfrm>
            <a:off x="5901657" y="299454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25" name="Oval 24">
            <a:extLst>
              <a:ext uri="{FF2B5EF4-FFF2-40B4-BE49-F238E27FC236}">
                <a16:creationId xmlns:a16="http://schemas.microsoft.com/office/drawing/2014/main" id="{5F37C3F6-6293-4F20-AA18-AC364CEDEBBE}"/>
              </a:ext>
            </a:extLst>
          </p:cNvPr>
          <p:cNvSpPr>
            <a:spLocks noChangeAspect="1"/>
          </p:cNvSpPr>
          <p:nvPr/>
        </p:nvSpPr>
        <p:spPr>
          <a:xfrm>
            <a:off x="6411743"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27" name="Oval 26">
            <a:extLst>
              <a:ext uri="{FF2B5EF4-FFF2-40B4-BE49-F238E27FC236}">
                <a16:creationId xmlns:a16="http://schemas.microsoft.com/office/drawing/2014/main" id="{06B88B51-56B2-4802-9BF0-1DDEF0DD14A4}"/>
              </a:ext>
            </a:extLst>
          </p:cNvPr>
          <p:cNvSpPr>
            <a:spLocks noChangeAspect="1"/>
          </p:cNvSpPr>
          <p:nvPr/>
        </p:nvSpPr>
        <p:spPr>
          <a:xfrm>
            <a:off x="6206003" y="32433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29" name="Oval 28">
            <a:extLst>
              <a:ext uri="{FF2B5EF4-FFF2-40B4-BE49-F238E27FC236}">
                <a16:creationId xmlns:a16="http://schemas.microsoft.com/office/drawing/2014/main" id="{BB8813BB-19C7-424B-BA3A-643BD341570C}"/>
              </a:ext>
            </a:extLst>
          </p:cNvPr>
          <p:cNvSpPr>
            <a:spLocks noChangeAspect="1"/>
          </p:cNvSpPr>
          <p:nvPr/>
        </p:nvSpPr>
        <p:spPr>
          <a:xfrm>
            <a:off x="7722497" y="2896845"/>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31" name="Oval 30">
            <a:extLst>
              <a:ext uri="{FF2B5EF4-FFF2-40B4-BE49-F238E27FC236}">
                <a16:creationId xmlns:a16="http://schemas.microsoft.com/office/drawing/2014/main" id="{C2CFBC84-F9CB-41AF-A6F4-837B3F982177}"/>
              </a:ext>
            </a:extLst>
          </p:cNvPr>
          <p:cNvSpPr>
            <a:spLocks noChangeAspect="1"/>
          </p:cNvSpPr>
          <p:nvPr/>
        </p:nvSpPr>
        <p:spPr>
          <a:xfrm>
            <a:off x="7981577" y="297669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33" name="Oval 32">
            <a:extLst>
              <a:ext uri="{FF2B5EF4-FFF2-40B4-BE49-F238E27FC236}">
                <a16:creationId xmlns:a16="http://schemas.microsoft.com/office/drawing/2014/main" id="{BC129BCD-D01B-42E2-9682-739A87957EA5}"/>
              </a:ext>
            </a:extLst>
          </p:cNvPr>
          <p:cNvSpPr>
            <a:spLocks noChangeAspect="1"/>
          </p:cNvSpPr>
          <p:nvPr/>
        </p:nvSpPr>
        <p:spPr>
          <a:xfrm>
            <a:off x="7613498" y="3063121"/>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35" name="Oval 34">
            <a:extLst>
              <a:ext uri="{FF2B5EF4-FFF2-40B4-BE49-F238E27FC236}">
                <a16:creationId xmlns:a16="http://schemas.microsoft.com/office/drawing/2014/main" id="{99A4A6E5-ABBD-4DA9-A605-EFAFF6EDAA2D}"/>
              </a:ext>
            </a:extLst>
          </p:cNvPr>
          <p:cNvSpPr>
            <a:spLocks noChangeAspect="1"/>
          </p:cNvSpPr>
          <p:nvPr/>
        </p:nvSpPr>
        <p:spPr>
          <a:xfrm>
            <a:off x="7747432" y="3186466"/>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37" name="Oval 36">
            <a:extLst>
              <a:ext uri="{FF2B5EF4-FFF2-40B4-BE49-F238E27FC236}">
                <a16:creationId xmlns:a16="http://schemas.microsoft.com/office/drawing/2014/main" id="{FEC8A1A4-0480-49A3-8B89-2EB278CA1552}"/>
              </a:ext>
            </a:extLst>
          </p:cNvPr>
          <p:cNvSpPr>
            <a:spLocks noChangeAspect="1"/>
          </p:cNvSpPr>
          <p:nvPr/>
        </p:nvSpPr>
        <p:spPr>
          <a:xfrm>
            <a:off x="7448404" y="33182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39" name="Oval 38">
            <a:extLst>
              <a:ext uri="{FF2B5EF4-FFF2-40B4-BE49-F238E27FC236}">
                <a16:creationId xmlns:a16="http://schemas.microsoft.com/office/drawing/2014/main" id="{A6C0DB8D-D5F3-479C-BAEA-C026E27D0F8B}"/>
              </a:ext>
            </a:extLst>
          </p:cNvPr>
          <p:cNvSpPr>
            <a:spLocks noChangeAspect="1"/>
          </p:cNvSpPr>
          <p:nvPr/>
        </p:nvSpPr>
        <p:spPr>
          <a:xfrm>
            <a:off x="7884592" y="3338927"/>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41" name="Oval 40">
            <a:extLst>
              <a:ext uri="{FF2B5EF4-FFF2-40B4-BE49-F238E27FC236}">
                <a16:creationId xmlns:a16="http://schemas.microsoft.com/office/drawing/2014/main" id="{A7C1B4FB-080F-4A11-B11D-A68CDF6D8BB4}"/>
              </a:ext>
            </a:extLst>
          </p:cNvPr>
          <p:cNvSpPr>
            <a:spLocks noChangeAspect="1"/>
          </p:cNvSpPr>
          <p:nvPr/>
        </p:nvSpPr>
        <p:spPr>
          <a:xfrm>
            <a:off x="7585337" y="347063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43" name="Oval 42">
            <a:extLst>
              <a:ext uri="{FF2B5EF4-FFF2-40B4-BE49-F238E27FC236}">
                <a16:creationId xmlns:a16="http://schemas.microsoft.com/office/drawing/2014/main" id="{506D36E0-183C-430D-AC6D-42F169545E0B}"/>
              </a:ext>
            </a:extLst>
          </p:cNvPr>
          <p:cNvSpPr>
            <a:spLocks noChangeAspect="1"/>
          </p:cNvSpPr>
          <p:nvPr/>
        </p:nvSpPr>
        <p:spPr>
          <a:xfrm>
            <a:off x="6497439" y="443540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45" name="Oval 44">
            <a:extLst>
              <a:ext uri="{FF2B5EF4-FFF2-40B4-BE49-F238E27FC236}">
                <a16:creationId xmlns:a16="http://schemas.microsoft.com/office/drawing/2014/main" id="{C3CE2614-9128-4873-B95C-129E5E9A8A5C}"/>
              </a:ext>
            </a:extLst>
          </p:cNvPr>
          <p:cNvSpPr>
            <a:spLocks noChangeAspect="1"/>
          </p:cNvSpPr>
          <p:nvPr/>
        </p:nvSpPr>
        <p:spPr>
          <a:xfrm>
            <a:off x="6042514" y="442636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47" name="Oval 46">
            <a:extLst>
              <a:ext uri="{FF2B5EF4-FFF2-40B4-BE49-F238E27FC236}">
                <a16:creationId xmlns:a16="http://schemas.microsoft.com/office/drawing/2014/main" id="{9DD7E93C-D68C-4A60-B895-DE4A318D1D65}"/>
              </a:ext>
            </a:extLst>
          </p:cNvPr>
          <p:cNvSpPr>
            <a:spLocks noChangeAspect="1"/>
          </p:cNvSpPr>
          <p:nvPr/>
        </p:nvSpPr>
        <p:spPr>
          <a:xfrm>
            <a:off x="6297613" y="4563524"/>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49" name="Oval 48">
            <a:extLst>
              <a:ext uri="{FF2B5EF4-FFF2-40B4-BE49-F238E27FC236}">
                <a16:creationId xmlns:a16="http://schemas.microsoft.com/office/drawing/2014/main" id="{1EB07254-7CC1-4A62-A57A-2DCF99C2A99B}"/>
              </a:ext>
            </a:extLst>
          </p:cNvPr>
          <p:cNvSpPr>
            <a:spLocks noChangeAspect="1"/>
          </p:cNvSpPr>
          <p:nvPr/>
        </p:nvSpPr>
        <p:spPr>
          <a:xfrm>
            <a:off x="6548903" y="42949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51" name="Oval 50">
            <a:extLst>
              <a:ext uri="{FF2B5EF4-FFF2-40B4-BE49-F238E27FC236}">
                <a16:creationId xmlns:a16="http://schemas.microsoft.com/office/drawing/2014/main" id="{34F1D7A0-AE8B-438C-A222-0E08339BEE4A}"/>
              </a:ext>
            </a:extLst>
          </p:cNvPr>
          <p:cNvSpPr>
            <a:spLocks noChangeAspect="1"/>
          </p:cNvSpPr>
          <p:nvPr/>
        </p:nvSpPr>
        <p:spPr>
          <a:xfrm>
            <a:off x="6895613" y="4572563"/>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53" name="Oval 52">
            <a:extLst>
              <a:ext uri="{FF2B5EF4-FFF2-40B4-BE49-F238E27FC236}">
                <a16:creationId xmlns:a16="http://schemas.microsoft.com/office/drawing/2014/main" id="{78122104-558B-4043-ABA9-5AC25C889B29}"/>
              </a:ext>
            </a:extLst>
          </p:cNvPr>
          <p:cNvSpPr>
            <a:spLocks noChangeAspect="1"/>
          </p:cNvSpPr>
          <p:nvPr/>
        </p:nvSpPr>
        <p:spPr>
          <a:xfrm>
            <a:off x="6160453" y="4222898"/>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cxnSp>
        <p:nvCxnSpPr>
          <p:cNvPr id="55" name="Straight Arrow Connector 54">
            <a:extLst>
              <a:ext uri="{FF2B5EF4-FFF2-40B4-BE49-F238E27FC236}">
                <a16:creationId xmlns:a16="http://schemas.microsoft.com/office/drawing/2014/main" id="{6A9B12BF-CEEB-4E9D-8FC1-170D2053AA9F}"/>
              </a:ext>
            </a:extLst>
          </p:cNvPr>
          <p:cNvCxnSpPr/>
          <p:nvPr/>
        </p:nvCxnSpPr>
        <p:spPr>
          <a:xfrm flipV="1">
            <a:off x="8054907" y="3788381"/>
            <a:ext cx="0" cy="295553"/>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8E681D9D-6A74-44C9-B873-DE1922EBD84A}"/>
              </a:ext>
            </a:extLst>
          </p:cNvPr>
          <p:cNvCxnSpPr/>
          <p:nvPr/>
        </p:nvCxnSpPr>
        <p:spPr>
          <a:xfrm flipH="1">
            <a:off x="7095439" y="4455020"/>
            <a:ext cx="695638" cy="41039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40D0E7B-E62D-4B10-ADF5-D2FCE565F689}"/>
              </a:ext>
            </a:extLst>
          </p:cNvPr>
          <p:cNvCxnSpPr/>
          <p:nvPr/>
        </p:nvCxnSpPr>
        <p:spPr>
          <a:xfrm flipH="1" flipV="1">
            <a:off x="6634599" y="4099851"/>
            <a:ext cx="1019318" cy="10697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12879008-94DA-414D-8FF3-BCD4CDC5E438}"/>
              </a:ext>
            </a:extLst>
          </p:cNvPr>
          <p:cNvSpPr>
            <a:spLocks noChangeAspect="1"/>
          </p:cNvSpPr>
          <p:nvPr/>
        </p:nvSpPr>
        <p:spPr>
          <a:xfrm>
            <a:off x="6485528" y="4827926"/>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63" name="5-Point Star 55">
            <a:extLst>
              <a:ext uri="{FF2B5EF4-FFF2-40B4-BE49-F238E27FC236}">
                <a16:creationId xmlns:a16="http://schemas.microsoft.com/office/drawing/2014/main" id="{B709701B-7BD9-4A45-A786-8CD0BC694F6E}"/>
              </a:ext>
            </a:extLst>
          </p:cNvPr>
          <p:cNvSpPr/>
          <p:nvPr/>
        </p:nvSpPr>
        <p:spPr>
          <a:xfrm>
            <a:off x="7895852" y="3492471"/>
            <a:ext cx="308610" cy="308610"/>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b="0">
              <a:solidFill>
                <a:prstClr val="white"/>
              </a:solidFill>
              <a:latin typeface="Tw Cen MT" panose="020B0602020104020603"/>
            </a:endParaRPr>
          </a:p>
        </p:txBody>
      </p:sp>
      <p:sp>
        <p:nvSpPr>
          <p:cNvPr id="34" name="Rectangle 33">
            <a:extLst>
              <a:ext uri="{FF2B5EF4-FFF2-40B4-BE49-F238E27FC236}">
                <a16:creationId xmlns:a16="http://schemas.microsoft.com/office/drawing/2014/main" id="{6BDA6A31-F3BB-45EA-AC4C-287D1BE22510}"/>
              </a:ext>
            </a:extLst>
          </p:cNvPr>
          <p:cNvSpPr/>
          <p:nvPr/>
        </p:nvSpPr>
        <p:spPr>
          <a:xfrm>
            <a:off x="430693" y="4506861"/>
            <a:ext cx="4662975" cy="830997"/>
          </a:xfrm>
          <a:prstGeom prst="rect">
            <a:avLst/>
          </a:prstGeom>
        </p:spPr>
        <p:txBody>
          <a:bodyPr wrap="square" anchor="t">
            <a:spAutoFit/>
          </a:bodyPr>
          <a:lstStyle/>
          <a:p>
            <a:pPr defTabSz="342900" eaLnBrk="1" fontAlgn="auto" hangingPunct="1">
              <a:spcBef>
                <a:spcPts val="0"/>
              </a:spcBef>
              <a:spcAft>
                <a:spcPts val="0"/>
              </a:spcAft>
            </a:pPr>
            <a:r>
              <a:rPr lang="en-US" sz="2400" dirty="0">
                <a:latin typeface="TW Cen MT"/>
                <a:ea typeface="Helvetica" charset="0"/>
                <a:cs typeface="Helvetica"/>
              </a:rPr>
              <a:t>b) </a:t>
            </a:r>
            <a:r>
              <a:rPr lang="en-US" sz="2400" u="sng" dirty="0">
                <a:latin typeface="TW Cen MT"/>
                <a:ea typeface="Helvetica" charset="0"/>
                <a:cs typeface="Helvetica"/>
              </a:rPr>
              <a:t>Update:</a:t>
            </a:r>
            <a:r>
              <a:rPr lang="en-US" sz="2400" b="0" dirty="0">
                <a:latin typeface="TW Cen MT"/>
                <a:ea typeface="Helvetica" charset="0"/>
                <a:cs typeface="Helvetica"/>
              </a:rPr>
              <a:t> move each cluster center to average of its assigned points</a:t>
            </a:r>
          </a:p>
        </p:txBody>
      </p:sp>
      <p:sp>
        <p:nvSpPr>
          <p:cNvPr id="36" name="Rectangle 35">
            <a:extLst>
              <a:ext uri="{FF2B5EF4-FFF2-40B4-BE49-F238E27FC236}">
                <a16:creationId xmlns:a16="http://schemas.microsoft.com/office/drawing/2014/main" id="{6F2ABF6B-3C9B-4AF1-98D1-A824581276A7}"/>
              </a:ext>
            </a:extLst>
          </p:cNvPr>
          <p:cNvSpPr/>
          <p:nvPr/>
        </p:nvSpPr>
        <p:spPr>
          <a:xfrm>
            <a:off x="430694" y="3620236"/>
            <a:ext cx="4662975" cy="830997"/>
          </a:xfrm>
          <a:prstGeom prst="rect">
            <a:avLst/>
          </a:prstGeom>
        </p:spPr>
        <p:txBody>
          <a:bodyPr wrap="square" anchor="t">
            <a:spAutoFit/>
          </a:bodyPr>
          <a:lstStyle/>
          <a:p>
            <a:pPr defTabSz="342900" eaLnBrk="1" fontAlgn="auto" hangingPunct="1">
              <a:spcBef>
                <a:spcPts val="0"/>
              </a:spcBef>
              <a:spcAft>
                <a:spcPts val="0"/>
              </a:spcAft>
            </a:pPr>
            <a:r>
              <a:rPr lang="en-US" sz="2400" dirty="0">
                <a:latin typeface="TW Cen MT"/>
                <a:ea typeface="Helvetica" charset="0"/>
                <a:cs typeface="Helvetica"/>
              </a:rPr>
              <a:t>a) </a:t>
            </a:r>
            <a:r>
              <a:rPr lang="en-US" sz="2400" u="sng" dirty="0">
                <a:latin typeface="TW Cen MT"/>
                <a:ea typeface="Helvetica" charset="0"/>
                <a:cs typeface="Helvetica"/>
              </a:rPr>
              <a:t>Assignment:</a:t>
            </a:r>
            <a:r>
              <a:rPr lang="en-US" sz="2400" b="0" dirty="0">
                <a:latin typeface="TW Cen MT"/>
                <a:ea typeface="Helvetica" charset="0"/>
                <a:cs typeface="Helvetica"/>
              </a:rPr>
              <a:t> assign each point to nearest cluster</a:t>
            </a:r>
          </a:p>
        </p:txBody>
      </p:sp>
      <p:sp>
        <p:nvSpPr>
          <p:cNvPr id="38" name="Content Placeholder 2">
            <a:extLst>
              <a:ext uri="{FF2B5EF4-FFF2-40B4-BE49-F238E27FC236}">
                <a16:creationId xmlns:a16="http://schemas.microsoft.com/office/drawing/2014/main" id="{F7EFEC84-91DA-4FA9-BBB3-9934DB835A14}"/>
              </a:ext>
            </a:extLst>
          </p:cNvPr>
          <p:cNvSpPr txBox="1">
            <a:spLocks/>
          </p:cNvSpPr>
          <p:nvPr/>
        </p:nvSpPr>
        <p:spPr>
          <a:xfrm>
            <a:off x="90352" y="3163236"/>
            <a:ext cx="4378607" cy="509271"/>
          </a:xfrm>
          <a:prstGeom prst="rect">
            <a:avLst/>
          </a:prstGeom>
        </p:spPr>
        <p:txBody>
          <a:bodyPr vert="horz" lIns="34290" tIns="34290" rIns="3429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defTabSz="685800" fontAlgn="auto">
              <a:spcBef>
                <a:spcPts val="900"/>
              </a:spcBef>
              <a:spcAft>
                <a:spcPts val="150"/>
              </a:spcAft>
              <a:buClr>
                <a:srgbClr val="1CADE4"/>
              </a:buClr>
              <a:buNone/>
            </a:pPr>
            <a:r>
              <a:rPr lang="en-US" sz="2400">
                <a:latin typeface="TW Cen MT"/>
              </a:rPr>
              <a:t>2. Repeat:</a:t>
            </a:r>
            <a:br>
              <a:rPr lang="en-US" sz="2400">
                <a:latin typeface="TW Cen MT"/>
              </a:rPr>
            </a:br>
            <a:endParaRPr lang="en-US" sz="2400" b="0">
              <a:latin typeface="TW Cen MT"/>
            </a:endParaRPr>
          </a:p>
        </p:txBody>
      </p:sp>
      <p:sp>
        <p:nvSpPr>
          <p:cNvPr id="40" name="Content Placeholder 2">
            <a:extLst>
              <a:ext uri="{FF2B5EF4-FFF2-40B4-BE49-F238E27FC236}">
                <a16:creationId xmlns:a16="http://schemas.microsoft.com/office/drawing/2014/main" id="{C07235D7-9D63-401C-9780-13D390DFB34B}"/>
              </a:ext>
            </a:extLst>
          </p:cNvPr>
          <p:cNvSpPr txBox="1">
            <a:spLocks/>
          </p:cNvSpPr>
          <p:nvPr/>
        </p:nvSpPr>
        <p:spPr>
          <a:xfrm>
            <a:off x="6900958" y="4075791"/>
            <a:ext cx="2929473" cy="425905"/>
          </a:xfrm>
          <a:prstGeom prst="rect">
            <a:avLst/>
          </a:prstGeom>
        </p:spPr>
        <p:txBody>
          <a:bodyPr vert="horz" lIns="68580" tIns="34290" rIns="68580" bIns="34290"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fontAlgn="auto">
              <a:spcBef>
                <a:spcPts val="0"/>
              </a:spcBef>
              <a:spcAft>
                <a:spcPts val="0"/>
              </a:spcAft>
            </a:pPr>
            <a:r>
              <a:rPr lang="en-US" sz="2700">
                <a:solidFill>
                  <a:prstClr val="black"/>
                </a:solidFill>
                <a:latin typeface="Tw Cen MT" panose="020B0602020104020603"/>
              </a:rPr>
              <a:t>Centers</a:t>
            </a:r>
          </a:p>
        </p:txBody>
      </p:sp>
    </p:spTree>
    <p:extLst>
      <p:ext uri="{BB962C8B-B14F-4D97-AF65-F5344CB8AC3E}">
        <p14:creationId xmlns:p14="http://schemas.microsoft.com/office/powerpoint/2010/main" val="149109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ular Callout 9">
            <a:extLst>
              <a:ext uri="{FF2B5EF4-FFF2-40B4-BE49-F238E27FC236}">
                <a16:creationId xmlns:a16="http://schemas.microsoft.com/office/drawing/2014/main" id="{B616598D-744C-B44A-90E6-B5525155E1DE}"/>
              </a:ext>
            </a:extLst>
          </p:cNvPr>
          <p:cNvSpPr/>
          <p:nvPr/>
        </p:nvSpPr>
        <p:spPr bwMode="auto">
          <a:xfrm>
            <a:off x="5029200" y="1905000"/>
            <a:ext cx="3892084" cy="1460500"/>
          </a:xfrm>
          <a:prstGeom prst="wedgeRectCallout">
            <a:avLst>
              <a:gd name="adj1" fmla="val -58795"/>
              <a:gd name="adj2" fmla="val 72637"/>
            </a:avLst>
          </a:prstGeom>
          <a:solidFill>
            <a:schemeClr val="accent3">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000" b="1" i="0" u="none" strike="noStrike" cap="none" normalizeH="0" baseline="0" dirty="0">
              <a:ln>
                <a:noFill/>
              </a:ln>
              <a:solidFill>
                <a:srgbClr val="FF0000"/>
              </a:solidFill>
              <a:effectLst/>
              <a:latin typeface="Comic Sans MS" panose="030F0702030302020204" pitchFamily="66" charset="0"/>
            </a:endParaRPr>
          </a:p>
        </p:txBody>
      </p:sp>
      <p:sp>
        <p:nvSpPr>
          <p:cNvPr id="2" name="Title 1"/>
          <p:cNvSpPr>
            <a:spLocks noGrp="1"/>
          </p:cNvSpPr>
          <p:nvPr>
            <p:ph type="title"/>
          </p:nvPr>
        </p:nvSpPr>
        <p:spPr/>
        <p:txBody>
          <a:bodyPr/>
          <a:lstStyle/>
          <a:p>
            <a:r>
              <a:rPr lang="en-US" dirty="0"/>
              <a:t>MapReduce Implementation v1</a:t>
            </a:r>
          </a:p>
        </p:txBody>
      </p:sp>
      <p:grpSp>
        <p:nvGrpSpPr>
          <p:cNvPr id="6" name="Group 5">
            <a:extLst>
              <a:ext uri="{FF2B5EF4-FFF2-40B4-BE49-F238E27FC236}">
                <a16:creationId xmlns:a16="http://schemas.microsoft.com/office/drawing/2014/main" id="{BD646D83-B674-0242-9FEB-8583AAD180DA}"/>
              </a:ext>
            </a:extLst>
          </p:cNvPr>
          <p:cNvGrpSpPr/>
          <p:nvPr/>
        </p:nvGrpSpPr>
        <p:grpSpPr>
          <a:xfrm>
            <a:off x="5410200" y="4775200"/>
            <a:ext cx="3536484" cy="1701800"/>
            <a:chOff x="5410200" y="4775200"/>
            <a:chExt cx="3536484" cy="1701800"/>
          </a:xfrm>
        </p:grpSpPr>
        <p:sp>
          <p:nvSpPr>
            <p:cNvPr id="3" name="Rectangular Callout 2"/>
            <p:cNvSpPr/>
            <p:nvPr/>
          </p:nvSpPr>
          <p:spPr bwMode="auto">
            <a:xfrm>
              <a:off x="5410200" y="4775200"/>
              <a:ext cx="3536484" cy="1701800"/>
            </a:xfrm>
            <a:prstGeom prst="wedgeRectCallout">
              <a:avLst>
                <a:gd name="adj1" fmla="val -76627"/>
                <a:gd name="adj2" fmla="val -90400"/>
              </a:avLst>
            </a:prstGeom>
            <a:solidFill>
              <a:schemeClr val="accent3">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000" b="1" i="0" u="none" strike="noStrike" cap="none" normalizeH="0" baseline="0" dirty="0">
                <a:ln>
                  <a:noFill/>
                </a:ln>
                <a:solidFill>
                  <a:srgbClr val="FF0000"/>
                </a:solidFill>
                <a:effectLst/>
                <a:latin typeface="Comic Sans MS" panose="030F0702030302020204" pitchFamily="66" charset="0"/>
              </a:endParaRPr>
            </a:p>
          </p:txBody>
        </p:sp>
        <p:sp>
          <p:nvSpPr>
            <p:cNvPr id="5" name="Rectangle 4"/>
            <p:cNvSpPr/>
            <p:nvPr/>
          </p:nvSpPr>
          <p:spPr>
            <a:xfrm>
              <a:off x="5410200" y="4861135"/>
              <a:ext cx="3408680" cy="1384995"/>
            </a:xfrm>
            <a:prstGeom prst="rect">
              <a:avLst/>
            </a:prstGeom>
          </p:spPr>
          <p:txBody>
            <a:bodyPr wrap="square">
              <a:spAutoFit/>
            </a:bodyPr>
            <a:lstStyle/>
            <a:p>
              <a:r>
                <a:rPr lang="en-US" sz="1400" dirty="0">
                  <a:solidFill>
                    <a:srgbClr val="FF0000"/>
                  </a:solidFill>
                  <a:latin typeface="Helvetica" pitchFamily="2" charset="0"/>
                </a:rPr>
                <a:t>Note</a:t>
              </a:r>
              <a:r>
                <a:rPr lang="en-US" sz="1400" b="0" dirty="0">
                  <a:solidFill>
                    <a:srgbClr val="FF0000"/>
                  </a:solidFill>
                  <a:latin typeface="Helvetica" pitchFamily="2" charset="0"/>
                </a:rPr>
                <a:t>: each such emit() call transmits O(d) bytes of data across the network, since a point p has d dimensions</a:t>
              </a:r>
            </a:p>
            <a:p>
              <a:r>
                <a:rPr lang="en-SG" sz="1400" b="0" dirty="0">
                  <a:solidFill>
                    <a:srgbClr val="FF0000"/>
                  </a:solidFill>
                  <a:latin typeface="Helvetica" pitchFamily="2" charset="0"/>
                </a:rPr>
                <a:t>Emit() is called n times since there are n data points, further multiplied by m (# iterations)</a:t>
              </a:r>
            </a:p>
          </p:txBody>
        </p:sp>
      </p:grpSp>
      <p:sp>
        <p:nvSpPr>
          <p:cNvPr id="9" name="Title 2">
            <a:extLst>
              <a:ext uri="{FF2B5EF4-FFF2-40B4-BE49-F238E27FC236}">
                <a16:creationId xmlns:a16="http://schemas.microsoft.com/office/drawing/2014/main" id="{D8E082CE-BE41-3A41-9CBF-8A945C969B6A}"/>
              </a:ext>
            </a:extLst>
          </p:cNvPr>
          <p:cNvSpPr txBox="1">
            <a:spLocks/>
          </p:cNvSpPr>
          <p:nvPr/>
        </p:nvSpPr>
        <p:spPr bwMode="auto">
          <a:xfrm>
            <a:off x="741680" y="1089236"/>
            <a:ext cx="8077200" cy="783168"/>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2000" b="0" kern="0" dirty="0">
                <a:solidFill>
                  <a:srgbClr val="00B050"/>
                </a:solidFill>
              </a:rPr>
              <a:t>This MapReduce job performs a </a:t>
            </a:r>
            <a:r>
              <a:rPr lang="en-US" sz="2000" kern="0" dirty="0">
                <a:solidFill>
                  <a:srgbClr val="00B050"/>
                </a:solidFill>
              </a:rPr>
              <a:t>single iteration </a:t>
            </a:r>
            <a:r>
              <a:rPr lang="en-US" sz="2000" b="0" kern="0" dirty="0">
                <a:solidFill>
                  <a:srgbClr val="00B050"/>
                </a:solidFill>
              </a:rPr>
              <a:t>of k-means. It takes in the current positions of the cluster centers </a:t>
            </a:r>
            <a:r>
              <a:rPr lang="en-US" sz="2000" kern="0" dirty="0">
                <a:solidFill>
                  <a:srgbClr val="00B050"/>
                </a:solidFill>
              </a:rPr>
              <a:t>c</a:t>
            </a:r>
            <a:r>
              <a:rPr lang="en-US" sz="2000" b="0" kern="0" dirty="0">
                <a:solidFill>
                  <a:srgbClr val="00B050"/>
                </a:solidFill>
              </a:rPr>
              <a:t> (i.e. stars in last slide) </a:t>
            </a:r>
            <a:endParaRPr lang="en-US" sz="2000" kern="0" dirty="0">
              <a:solidFill>
                <a:srgbClr val="00B050"/>
              </a:solidFill>
            </a:endParaRPr>
          </a:p>
        </p:txBody>
      </p:sp>
      <p:pic>
        <p:nvPicPr>
          <p:cNvPr id="7" name="Picture 6" descr="kNN1.pdf">
            <a:extLst>
              <a:ext uri="{FF2B5EF4-FFF2-40B4-BE49-F238E27FC236}">
                <a16:creationId xmlns:a16="http://schemas.microsoft.com/office/drawing/2014/main" id="{72A2620E-56DA-CE46-9E94-FE336D412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80" y="2209800"/>
            <a:ext cx="5969000" cy="3784600"/>
          </a:xfrm>
          <a:prstGeom prst="rect">
            <a:avLst/>
          </a:prstGeom>
        </p:spPr>
      </p:pic>
      <p:sp>
        <p:nvSpPr>
          <p:cNvPr id="11" name="Rectangle 10">
            <a:extLst>
              <a:ext uri="{FF2B5EF4-FFF2-40B4-BE49-F238E27FC236}">
                <a16:creationId xmlns:a16="http://schemas.microsoft.com/office/drawing/2014/main" id="{7FEE9DA5-E555-FF4D-B449-9FA6BF21CD3E}"/>
              </a:ext>
            </a:extLst>
          </p:cNvPr>
          <p:cNvSpPr/>
          <p:nvPr/>
        </p:nvSpPr>
        <p:spPr>
          <a:xfrm>
            <a:off x="5060950" y="1980505"/>
            <a:ext cx="3860334" cy="1384995"/>
          </a:xfrm>
          <a:prstGeom prst="rect">
            <a:avLst/>
          </a:prstGeom>
        </p:spPr>
        <p:txBody>
          <a:bodyPr wrap="square">
            <a:spAutoFit/>
          </a:bodyPr>
          <a:lstStyle/>
          <a:p>
            <a:r>
              <a:rPr lang="en-SG" sz="1400" b="0" dirty="0">
                <a:solidFill>
                  <a:srgbClr val="FF0000"/>
                </a:solidFill>
                <a:latin typeface="Helvetica" pitchFamily="2" charset="0"/>
              </a:rPr>
              <a:t>Append a “1” at the end of point p’s coordinates. This allows us to simply accumulate points by summing (in reducer’s line 5), in which case these “1”s keep track of the number of points in a cluster (and used for computing the centroid)</a:t>
            </a:r>
          </a:p>
        </p:txBody>
      </p:sp>
    </p:spTree>
    <p:extLst>
      <p:ext uri="{BB962C8B-B14F-4D97-AF65-F5344CB8AC3E}">
        <p14:creationId xmlns:p14="http://schemas.microsoft.com/office/powerpoint/2010/main" val="390051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4300"/>
            <a:ext cx="7239000" cy="1028700"/>
          </a:xfrm>
        </p:spPr>
        <p:txBody>
          <a:bodyPr/>
          <a:lstStyle/>
          <a:p>
            <a:r>
              <a:rPr lang="en-US" dirty="0"/>
              <a:t>MapReduce Implementation v2 (with in-mapper combiner)</a:t>
            </a:r>
          </a:p>
        </p:txBody>
      </p:sp>
      <p:pic>
        <p:nvPicPr>
          <p:cNvPr id="4" name="Picture 3" descr="kNN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1295400"/>
            <a:ext cx="5969000" cy="5029200"/>
          </a:xfrm>
          <a:prstGeom prst="rect">
            <a:avLst/>
          </a:prstGeom>
        </p:spPr>
      </p:pic>
      <p:sp>
        <p:nvSpPr>
          <p:cNvPr id="5" name="Rectangular Callout 4">
            <a:extLst>
              <a:ext uri="{FF2B5EF4-FFF2-40B4-BE49-F238E27FC236}">
                <a16:creationId xmlns:a16="http://schemas.microsoft.com/office/drawing/2014/main" id="{29D6FE9E-2B8E-BB40-A9F9-B4B517B179EB}"/>
              </a:ext>
            </a:extLst>
          </p:cNvPr>
          <p:cNvSpPr/>
          <p:nvPr/>
        </p:nvSpPr>
        <p:spPr bwMode="auto">
          <a:xfrm>
            <a:off x="5251916" y="3200400"/>
            <a:ext cx="3892084" cy="788313"/>
          </a:xfrm>
          <a:prstGeom prst="wedgeRectCallout">
            <a:avLst>
              <a:gd name="adj1" fmla="val -41641"/>
              <a:gd name="adj2" fmla="val 85462"/>
            </a:avLst>
          </a:prstGeom>
          <a:solidFill>
            <a:schemeClr val="accent3">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000" b="1" i="0" u="none" strike="noStrike" cap="none" normalizeH="0" baseline="0" dirty="0">
              <a:ln>
                <a:noFill/>
              </a:ln>
              <a:solidFill>
                <a:srgbClr val="FF0000"/>
              </a:solidFill>
              <a:effectLst/>
              <a:latin typeface="Comic Sans MS" panose="030F0702030302020204" pitchFamily="66" charset="0"/>
            </a:endParaRPr>
          </a:p>
        </p:txBody>
      </p:sp>
      <p:sp>
        <p:nvSpPr>
          <p:cNvPr id="6" name="Rectangle 5">
            <a:extLst>
              <a:ext uri="{FF2B5EF4-FFF2-40B4-BE49-F238E27FC236}">
                <a16:creationId xmlns:a16="http://schemas.microsoft.com/office/drawing/2014/main" id="{4EA7B50A-37AF-E647-9931-A8F6EEB73FD8}"/>
              </a:ext>
            </a:extLst>
          </p:cNvPr>
          <p:cNvSpPr/>
          <p:nvPr/>
        </p:nvSpPr>
        <p:spPr>
          <a:xfrm>
            <a:off x="5277316" y="3250050"/>
            <a:ext cx="3770164" cy="738664"/>
          </a:xfrm>
          <a:prstGeom prst="rect">
            <a:avLst/>
          </a:prstGeom>
        </p:spPr>
        <p:txBody>
          <a:bodyPr wrap="square">
            <a:spAutoFit/>
          </a:bodyPr>
          <a:lstStyle/>
          <a:p>
            <a:r>
              <a:rPr lang="en-SG" sz="1400" b="0" dirty="0">
                <a:solidFill>
                  <a:srgbClr val="FF0000"/>
                </a:solidFill>
                <a:latin typeface="Helvetica" pitchFamily="2" charset="0"/>
              </a:rPr>
              <a:t>In each iteration, Emit() is called once for each cluster, i.e., k times in total. H{n} sums the (extended) points assigned to cluster n.</a:t>
            </a:r>
          </a:p>
        </p:txBody>
      </p:sp>
    </p:spTree>
    <p:extLst>
      <p:ext uri="{BB962C8B-B14F-4D97-AF65-F5344CB8AC3E}">
        <p14:creationId xmlns:p14="http://schemas.microsoft.com/office/powerpoint/2010/main" val="221083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9</a:t>
            </a:fld>
            <a:endParaRPr lang="en-US"/>
          </a:p>
        </p:txBody>
      </p:sp>
      <p:pic>
        <p:nvPicPr>
          <p:cNvPr id="7" name="Picture 6">
            <a:extLst>
              <a:ext uri="{FF2B5EF4-FFF2-40B4-BE49-F238E27FC236}">
                <a16:creationId xmlns:a16="http://schemas.microsoft.com/office/drawing/2014/main" id="{CFA41269-0E6D-2E46-A272-56A2120A7BDC}"/>
              </a:ext>
            </a:extLst>
          </p:cNvPr>
          <p:cNvPicPr>
            <a:picLocks noChangeAspect="1"/>
          </p:cNvPicPr>
          <p:nvPr/>
        </p:nvPicPr>
        <p:blipFill>
          <a:blip r:embed="rId3"/>
          <a:stretch>
            <a:fillRect/>
          </a:stretch>
        </p:blipFill>
        <p:spPr>
          <a:xfrm>
            <a:off x="5548066" y="627062"/>
            <a:ext cx="3610469" cy="5240338"/>
          </a:xfrm>
          <a:prstGeom prst="rect">
            <a:avLst/>
          </a:prstGeom>
        </p:spPr>
      </p:pic>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5486400" cy="5105400"/>
          </a:xfrm>
        </p:spPr>
        <p:txBody>
          <a:bodyPr/>
          <a:lstStyle/>
          <a:p>
            <a:pPr marL="342900" indent="-342900">
              <a:buFont typeface="+mj-lt"/>
              <a:buAutoNum type="arabicPeriod"/>
            </a:pPr>
            <a:r>
              <a:rPr lang="en-US" b="1" dirty="0"/>
              <a:t>What is NoSQL?</a:t>
            </a:r>
          </a:p>
          <a:p>
            <a:pPr marL="342900" indent="-342900">
              <a:buFont typeface="+mj-lt"/>
              <a:buAutoNum type="arabicPeriod"/>
            </a:pPr>
            <a:r>
              <a:rPr lang="en-US" dirty="0"/>
              <a:t>Major types of NoSQL systems</a:t>
            </a:r>
          </a:p>
          <a:p>
            <a:pPr marL="342900" indent="-342900">
              <a:buFont typeface="+mj-lt"/>
              <a:buAutoNum type="arabicPeriod"/>
            </a:pPr>
            <a:r>
              <a:rPr lang="en-US" dirty="0"/>
              <a:t>Key concepts</a:t>
            </a:r>
          </a:p>
          <a:p>
            <a:pPr marL="342900" indent="-342900">
              <a:buFont typeface="+mj-lt"/>
              <a:buAutoNum type="arabicPeriod"/>
            </a:pPr>
            <a:endParaRPr lang="en-US" dirty="0"/>
          </a:p>
          <a:p>
            <a:r>
              <a:rPr lang="en-US" dirty="0"/>
              <a:t>We will see, but </a:t>
            </a:r>
            <a:r>
              <a:rPr lang="en-US" b="1" dirty="0"/>
              <a:t>no need to remember for test / HW:</a:t>
            </a:r>
          </a:p>
          <a:p>
            <a:pPr lvl="1"/>
            <a:r>
              <a:rPr lang="en-US" dirty="0"/>
              <a:t>Historical details</a:t>
            </a:r>
          </a:p>
          <a:p>
            <a:pPr lvl="1"/>
            <a:r>
              <a:rPr lang="en-US" dirty="0"/>
              <a:t>Writing code in any NoSQL systems (e.g. MongoDB)</a:t>
            </a:r>
          </a:p>
          <a:p>
            <a:pPr lvl="1"/>
            <a:r>
              <a:rPr lang="en-US" dirty="0"/>
              <a:t>Details about any specific NoSQL systems</a:t>
            </a:r>
          </a:p>
          <a:p>
            <a:pPr lvl="1"/>
            <a:endParaRPr lang="en-US" dirty="0"/>
          </a:p>
        </p:txBody>
      </p:sp>
      <p:sp>
        <p:nvSpPr>
          <p:cNvPr id="11" name="Rectangle 10">
            <a:extLst>
              <a:ext uri="{FF2B5EF4-FFF2-40B4-BE49-F238E27FC236}">
                <a16:creationId xmlns:a16="http://schemas.microsoft.com/office/drawing/2014/main" id="{4B5956F3-666A-C640-B2A7-EA21592BC5A3}"/>
              </a:ext>
            </a:extLst>
          </p:cNvPr>
          <p:cNvSpPr/>
          <p:nvPr/>
        </p:nvSpPr>
        <p:spPr>
          <a:xfrm>
            <a:off x="152400" y="1066800"/>
            <a:ext cx="3810000" cy="4572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117566825"/>
      </p:ext>
    </p:extLst>
  </p:cSld>
  <p:clrMapOvr>
    <a:masterClrMapping/>
  </p:clrMapOvr>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sz="12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70C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79187</TotalTime>
  <Words>3501</Words>
  <Application>Microsoft Macintosh PowerPoint</Application>
  <PresentationFormat>On-screen Show (4:3)</PresentationFormat>
  <Paragraphs>415</Paragraphs>
  <Slides>46</Slides>
  <Notes>20</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46</vt:i4>
      </vt:variant>
    </vt:vector>
  </HeadingPairs>
  <TitlesOfParts>
    <vt:vector size="60" baseType="lpstr">
      <vt:lpstr>宋体</vt:lpstr>
      <vt:lpstr>Arial</vt:lpstr>
      <vt:lpstr>Arial Black</vt:lpstr>
      <vt:lpstr>Calibri</vt:lpstr>
      <vt:lpstr>Comic Sans MS</vt:lpstr>
      <vt:lpstr>Gill Sans</vt:lpstr>
      <vt:lpstr>Helvetica</vt:lpstr>
      <vt:lpstr>Tw Cen MT</vt:lpstr>
      <vt:lpstr>Tw Cen MT</vt:lpstr>
      <vt:lpstr>Tw Cen MT Condensed</vt:lpstr>
      <vt:lpstr>Wingdings</vt:lpstr>
      <vt:lpstr>Wingdings 3</vt:lpstr>
      <vt:lpstr>Default Design</vt:lpstr>
      <vt:lpstr>Integral</vt:lpstr>
      <vt:lpstr>PowerPoint Presentation</vt:lpstr>
      <vt:lpstr>Recap: Broadcast (or Map) Join</vt:lpstr>
      <vt:lpstr>Recap: Reduce-side (‘Common’) Join</vt:lpstr>
      <vt:lpstr>Recap: Near-Duplicate Document Search</vt:lpstr>
      <vt:lpstr>Recap: Key Property of MinHash</vt:lpstr>
      <vt:lpstr>Recap: K-Means Algorithm</vt:lpstr>
      <vt:lpstr>MapReduce Implementation v1</vt:lpstr>
      <vt:lpstr>MapReduce Implementation v2 (with in-mapper combiner)</vt:lpstr>
      <vt:lpstr>Today’s Plan</vt:lpstr>
      <vt:lpstr>What is NoSQL?</vt:lpstr>
      <vt:lpstr>What is NoSQL?</vt:lpstr>
      <vt:lpstr>Metaphor: NoSQL = No Rules?</vt:lpstr>
      <vt:lpstr>Who uses NoSQL?</vt:lpstr>
      <vt:lpstr>Why NoSQL: Growth in Web Applications</vt:lpstr>
      <vt:lpstr>Why NoSQL: Volume, Velocity</vt:lpstr>
      <vt:lpstr>A Brief Overview of NoSQL Systems</vt:lpstr>
      <vt:lpstr>Today’s Plan</vt:lpstr>
      <vt:lpstr>(Major) Types of NoSQL databases</vt:lpstr>
      <vt:lpstr>Key-Value Stores</vt:lpstr>
      <vt:lpstr>Key-Value Stores: Data Model</vt:lpstr>
      <vt:lpstr>Key-Value Stores: Operations</vt:lpstr>
      <vt:lpstr>Key-Value Stores: Implementation</vt:lpstr>
      <vt:lpstr>PowerPoint Presentation</vt:lpstr>
      <vt:lpstr>Document Stores: Document Model</vt:lpstr>
      <vt:lpstr>Popularity of DBMS</vt:lpstr>
      <vt:lpstr>Stack Overflow Trends</vt:lpstr>
      <vt:lpstr>Document Stores: Querying</vt:lpstr>
      <vt:lpstr>CRUD: Create</vt:lpstr>
      <vt:lpstr>CRUD: Read</vt:lpstr>
      <vt:lpstr>CRUD: Update</vt:lpstr>
      <vt:lpstr>CRUD: Delete</vt:lpstr>
      <vt:lpstr>Wide Column Stores</vt:lpstr>
      <vt:lpstr>Graph Databases</vt:lpstr>
      <vt:lpstr>Vector Databases</vt:lpstr>
      <vt:lpstr>Vector Databases in AI / ML</vt:lpstr>
      <vt:lpstr>Today’s Plan</vt:lpstr>
      <vt:lpstr>Strong vs Eventual Consistency</vt:lpstr>
      <vt:lpstr>Strong vs Eventual Consistency</vt:lpstr>
      <vt:lpstr>Strong vs Eventual Consistency</vt:lpstr>
      <vt:lpstr>Eventual Consistency</vt:lpstr>
      <vt:lpstr>Strong vs Eventual Consistency</vt:lpstr>
      <vt:lpstr>Today’s Plan</vt:lpstr>
      <vt:lpstr>Recall: Joins in RDBMS</vt:lpstr>
      <vt:lpstr>What if we want to display posts with usernames?</vt:lpstr>
      <vt:lpstr>Conclusion: Pros &amp; Cons of NoSQL Systems</vt:lpstr>
      <vt:lpstr>Acknowledgements</vt:lpstr>
    </vt:vector>
  </TitlesOfParts>
  <Company>University of Maryland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Bryan Hooi Kuen-Yew</cp:lastModifiedBy>
  <cp:revision>8766</cp:revision>
  <cp:lastPrinted>2023-09-15T05:19:07Z</cp:lastPrinted>
  <dcterms:created xsi:type="dcterms:W3CDTF">2012-08-31T06:36:49Z</dcterms:created>
  <dcterms:modified xsi:type="dcterms:W3CDTF">2023-09-15T09:47:25Z</dcterms:modified>
</cp:coreProperties>
</file>